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55" r:id="rId1"/>
  </p:sldMasterIdLst>
  <p:notesMasterIdLst>
    <p:notesMasterId r:id="rId36"/>
  </p:notesMasterIdLst>
  <p:handoutMasterIdLst>
    <p:handoutMasterId r:id="rId37"/>
  </p:handoutMasterIdLst>
  <p:sldIdLst>
    <p:sldId id="256" r:id="rId2"/>
    <p:sldId id="282" r:id="rId3"/>
    <p:sldId id="284" r:id="rId4"/>
    <p:sldId id="286" r:id="rId5"/>
    <p:sldId id="257" r:id="rId6"/>
    <p:sldId id="262" r:id="rId7"/>
    <p:sldId id="258" r:id="rId8"/>
    <p:sldId id="275" r:id="rId9"/>
    <p:sldId id="276" r:id="rId10"/>
    <p:sldId id="278" r:id="rId11"/>
    <p:sldId id="260" r:id="rId12"/>
    <p:sldId id="285" r:id="rId13"/>
    <p:sldId id="263" r:id="rId14"/>
    <p:sldId id="280" r:id="rId15"/>
    <p:sldId id="271" r:id="rId16"/>
    <p:sldId id="264" r:id="rId17"/>
    <p:sldId id="272" r:id="rId18"/>
    <p:sldId id="273" r:id="rId19"/>
    <p:sldId id="274" r:id="rId20"/>
    <p:sldId id="265" r:id="rId21"/>
    <p:sldId id="295" r:id="rId22"/>
    <p:sldId id="266" r:id="rId23"/>
    <p:sldId id="291" r:id="rId24"/>
    <p:sldId id="292" r:id="rId25"/>
    <p:sldId id="293" r:id="rId26"/>
    <p:sldId id="294" r:id="rId27"/>
    <p:sldId id="298" r:id="rId28"/>
    <p:sldId id="287" r:id="rId29"/>
    <p:sldId id="289" r:id="rId30"/>
    <p:sldId id="290" r:id="rId31"/>
    <p:sldId id="281" r:id="rId32"/>
    <p:sldId id="277" r:id="rId33"/>
    <p:sldId id="296" r:id="rId34"/>
    <p:sldId id="26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44" autoAdjust="0"/>
    <p:restoredTop sz="71449" autoAdjust="0"/>
  </p:normalViewPr>
  <p:slideViewPr>
    <p:cSldViewPr snapToGrid="0" snapToObjects="1">
      <p:cViewPr>
        <p:scale>
          <a:sx n="200" d="100"/>
          <a:sy n="200" d="100"/>
        </p:scale>
        <p:origin x="576" y="397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6.xml"/><Relationship Id="rId4" Type="http://schemas.openxmlformats.org/officeDocument/2006/relationships/slide" Target="slides/slide7.xml"/><Relationship Id="rId5" Type="http://schemas.openxmlformats.org/officeDocument/2006/relationships/slide" Target="slides/slide13.xml"/><Relationship Id="rId6" Type="http://schemas.openxmlformats.org/officeDocument/2006/relationships/slide" Target="slides/slide16.xml"/><Relationship Id="rId7" Type="http://schemas.openxmlformats.org/officeDocument/2006/relationships/slide" Target="slides/slide20.xml"/><Relationship Id="rId8" Type="http://schemas.openxmlformats.org/officeDocument/2006/relationships/slide" Target="slides/slide22.xml"/><Relationship Id="rId1" Type="http://schemas.openxmlformats.org/officeDocument/2006/relationships/slide" Target="slides/slide1.xml"/><Relationship Id="rId2"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 Id="rId2"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792A46-714B-5D44-993E-EE59527D87B1}" type="datetimeFigureOut">
              <a:rPr lang="en-US" smtClean="0"/>
              <a:t>5/19/15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BA6CC8-4009-1341-BF05-FE0C9CD70236}" type="slidenum">
              <a:rPr lang="en-US" smtClean="0"/>
              <a:t>‹#›</a:t>
            </a:fld>
            <a:endParaRPr lang="en-US"/>
          </a:p>
        </p:txBody>
      </p:sp>
    </p:spTree>
    <p:extLst>
      <p:ext uri="{BB962C8B-B14F-4D97-AF65-F5344CB8AC3E}">
        <p14:creationId xmlns:p14="http://schemas.microsoft.com/office/powerpoint/2010/main" val="30734986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3CDE00-CC5A-C348-A030-577EAF0D53DF}" type="datetimeFigureOut">
              <a:rPr lang="en-US" smtClean="0"/>
              <a:t>5/19/15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D2DFBD-AFBF-5F44-8BC9-18ECD7FDC240}" type="slidenum">
              <a:rPr lang="en-US" smtClean="0"/>
              <a:t>‹#›</a:t>
            </a:fld>
            <a:endParaRPr lang="en-US"/>
          </a:p>
        </p:txBody>
      </p:sp>
    </p:spTree>
    <p:extLst>
      <p:ext uri="{BB962C8B-B14F-4D97-AF65-F5344CB8AC3E}">
        <p14:creationId xmlns:p14="http://schemas.microsoft.com/office/powerpoint/2010/main" val="38871843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Crowder, L. B., G. </a:t>
            </a:r>
            <a:r>
              <a:rPr lang="en-US" dirty="0" err="1" smtClean="0">
                <a:effectLst/>
              </a:rPr>
              <a:t>Osherenko</a:t>
            </a:r>
            <a:r>
              <a:rPr lang="en-US" dirty="0" smtClean="0">
                <a:effectLst/>
              </a:rPr>
              <a:t>, O. R. Young, S. </a:t>
            </a:r>
            <a:r>
              <a:rPr lang="en-US" dirty="0" err="1" smtClean="0">
                <a:effectLst/>
              </a:rPr>
              <a:t>Airame</a:t>
            </a:r>
            <a:r>
              <a:rPr lang="en-US" dirty="0" smtClean="0">
                <a:effectLst/>
              </a:rPr>
              <a:t>, E. A. Norse, N. Baron, J. C. Day, F. </a:t>
            </a:r>
            <a:r>
              <a:rPr lang="en-US" dirty="0" err="1" smtClean="0">
                <a:effectLst/>
              </a:rPr>
              <a:t>Douvere</a:t>
            </a:r>
            <a:r>
              <a:rPr lang="en-US" dirty="0" smtClean="0">
                <a:effectLst/>
              </a:rPr>
              <a:t>, C. N. </a:t>
            </a:r>
            <a:r>
              <a:rPr lang="en-US" dirty="0" err="1" smtClean="0">
                <a:effectLst/>
              </a:rPr>
              <a:t>Ehler</a:t>
            </a:r>
            <a:r>
              <a:rPr lang="en-US" dirty="0" smtClean="0">
                <a:effectLst/>
              </a:rPr>
              <a:t>, B. S. Halpern, S. J. Langdon, K. L. McLeod, J. C. Ogden, R. E. Peach, A. A. Rosenberg, and J. A. Wilson. 2006. SUSTAINABILITY: Resolving Mismatches in U.S. Ocean Governance. Science </a:t>
            </a:r>
            <a:r>
              <a:rPr lang="en-US" b="1" dirty="0" smtClean="0">
                <a:effectLst/>
              </a:rPr>
              <a:t>313</a:t>
            </a:r>
            <a:r>
              <a:rPr lang="en-US" dirty="0" smtClean="0">
                <a:effectLst/>
              </a:rPr>
              <a:t>:617-618. Retrieved October 1, 2008, .</a:t>
            </a:r>
          </a:p>
          <a:p>
            <a:endParaRPr lang="en-US" dirty="0"/>
          </a:p>
        </p:txBody>
      </p:sp>
      <p:sp>
        <p:nvSpPr>
          <p:cNvPr id="4" name="Slide Number Placeholder 3"/>
          <p:cNvSpPr>
            <a:spLocks noGrp="1"/>
          </p:cNvSpPr>
          <p:nvPr>
            <p:ph type="sldNum" sz="quarter" idx="10"/>
          </p:nvPr>
        </p:nvSpPr>
        <p:spPr/>
        <p:txBody>
          <a:bodyPr/>
          <a:lstStyle/>
          <a:p>
            <a:fld id="{F5F06B0A-1054-904A-979A-9EF9FE40FFC7}" type="slidenum">
              <a:rPr lang="en-US" smtClean="0"/>
              <a:t>2</a:t>
            </a:fld>
            <a:endParaRPr lang="en-US"/>
          </a:p>
        </p:txBody>
      </p:sp>
    </p:spTree>
    <p:extLst>
      <p:ext uri="{BB962C8B-B14F-4D97-AF65-F5344CB8AC3E}">
        <p14:creationId xmlns:p14="http://schemas.microsoft.com/office/powerpoint/2010/main" val="98259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Eastern North Pacific gray whales make a mammoth 20,000 km (12,400 mile) round trip between their southern breeding grounds off Baja California, Mexico and their northern feeding grounds off Alaska and the Beaufort Sea. </a:t>
            </a:r>
          </a:p>
          <a:p>
            <a:r>
              <a:rPr lang="en-US" sz="1200" kern="1200" dirty="0" smtClean="0">
                <a:solidFill>
                  <a:schemeClr val="tx1"/>
                </a:solidFill>
                <a:latin typeface="+mn-lt"/>
                <a:ea typeface="+mn-ea"/>
                <a:cs typeface="+mn-cs"/>
              </a:rPr>
              <a:t>April - November: Arctic feeding grounds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[October - February: migrates south]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December - April: Mexican breeding grounds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[February - July: migrates north] </a:t>
            </a:r>
          </a:p>
          <a:p>
            <a:r>
              <a:rPr lang="en-US" sz="1200" kern="1200" dirty="0" smtClean="0">
                <a:solidFill>
                  <a:schemeClr val="tx1"/>
                </a:solidFill>
                <a:latin typeface="+mn-lt"/>
                <a:ea typeface="+mn-ea"/>
                <a:cs typeface="+mn-cs"/>
              </a:rPr>
              <a:t>In the early winter, they move south to breed in the warm, shallow lagoons along the Mexican coast. The most popular breeding lagoons are San Ignacio lagoon, </a:t>
            </a:r>
            <a:r>
              <a:rPr lang="en-US" sz="1200" kern="1200" dirty="0" err="1" smtClean="0">
                <a:solidFill>
                  <a:schemeClr val="tx1"/>
                </a:solidFill>
                <a:latin typeface="+mn-lt"/>
                <a:ea typeface="+mn-ea"/>
                <a:cs typeface="+mn-cs"/>
              </a:rPr>
              <a:t>Scammon's</a:t>
            </a:r>
            <a:r>
              <a:rPr lang="en-US" sz="1200" kern="1200" dirty="0" smtClean="0">
                <a:solidFill>
                  <a:schemeClr val="tx1"/>
                </a:solidFill>
                <a:latin typeface="+mn-lt"/>
                <a:ea typeface="+mn-ea"/>
                <a:cs typeface="+mn-cs"/>
              </a:rPr>
              <a:t> lagoon, and Magdalena Bay, on the Pacific coast of Baja California, Mexico. Around February, the grays migrate north to feed in Arctic waters (western Beaufort Sea and Bering Sea), northwest of Alaska. A few - mainly younger - whales make a shorter journey north from Mexico, stopping off along the coastline stretching between northern California, Oregon, Washington State, USA, and British Columbia, Canada. Some feeding </a:t>
            </a:r>
            <a:r>
              <a:rPr lang="en-US" sz="1200" kern="1200" dirty="0" err="1" smtClean="0">
                <a:solidFill>
                  <a:schemeClr val="tx1"/>
                </a:solidFill>
                <a:latin typeface="+mn-lt"/>
                <a:ea typeface="+mn-ea"/>
                <a:cs typeface="+mn-cs"/>
              </a:rPr>
              <a:t>behaviour</a:t>
            </a:r>
            <a:r>
              <a:rPr lang="en-US" sz="1200" kern="1200" dirty="0" smtClean="0">
                <a:solidFill>
                  <a:schemeClr val="tx1"/>
                </a:solidFill>
                <a:latin typeface="+mn-lt"/>
                <a:ea typeface="+mn-ea"/>
                <a:cs typeface="+mn-cs"/>
              </a:rPr>
              <a:t> has been observed in all parts of the range, and around Vancouver Island, British Columbia, Canada, grays are present year-round. </a:t>
            </a:r>
          </a:p>
          <a:p>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14</a:t>
            </a:fld>
            <a:endParaRPr lang="en-US"/>
          </a:p>
        </p:txBody>
      </p:sp>
    </p:spTree>
    <p:extLst>
      <p:ext uri="{BB962C8B-B14F-4D97-AF65-F5344CB8AC3E}">
        <p14:creationId xmlns:p14="http://schemas.microsoft.com/office/powerpoint/2010/main" val="152083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 laggards</a:t>
            </a:r>
            <a:r>
              <a:rPr lang="en-US" baseline="0" dirty="0" smtClean="0"/>
              <a:t> leaving.  End: over-</a:t>
            </a:r>
            <a:r>
              <a:rPr lang="en-US" baseline="0" dirty="0" err="1" smtClean="0"/>
              <a:t>acheivers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15</a:t>
            </a:fld>
            <a:endParaRPr lang="en-US"/>
          </a:p>
        </p:txBody>
      </p:sp>
    </p:spTree>
    <p:extLst>
      <p:ext uri="{BB962C8B-B14F-4D97-AF65-F5344CB8AC3E}">
        <p14:creationId xmlns:p14="http://schemas.microsoft.com/office/powerpoint/2010/main" val="143725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most of existing data.  Fuse it.</a:t>
            </a:r>
          </a:p>
          <a:p>
            <a:endParaRPr lang="en-US" dirty="0" smtClean="0"/>
          </a:p>
          <a:p>
            <a:r>
              <a:rPr lang="en-US" dirty="0" smtClean="0"/>
              <a:t>Questions:</a:t>
            </a:r>
          </a:p>
          <a:p>
            <a:r>
              <a:rPr lang="en-US" dirty="0" smtClean="0"/>
              <a:t>  Further aspects to</a:t>
            </a:r>
            <a:r>
              <a:rPr lang="en-US" baseline="0" dirty="0" smtClean="0"/>
              <a:t> study?</a:t>
            </a:r>
          </a:p>
          <a:p>
            <a:r>
              <a:rPr lang="en-US" baseline="0" dirty="0" smtClean="0"/>
              <a:t>  MSP or other case studies to draw from? </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16</a:t>
            </a:fld>
            <a:endParaRPr lang="en-US"/>
          </a:p>
        </p:txBody>
      </p:sp>
    </p:spTree>
    <p:extLst>
      <p:ext uri="{BB962C8B-B14F-4D97-AF65-F5344CB8AC3E}">
        <p14:creationId xmlns:p14="http://schemas.microsoft.com/office/powerpoint/2010/main" val="611172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most of existing data.  Fuse it.</a:t>
            </a:r>
          </a:p>
          <a:p>
            <a:endParaRPr lang="en-US" dirty="0" smtClean="0"/>
          </a:p>
          <a:p>
            <a:r>
              <a:rPr lang="en-US" dirty="0" smtClean="0"/>
              <a:t>Questions:</a:t>
            </a:r>
          </a:p>
          <a:p>
            <a:r>
              <a:rPr lang="en-US" dirty="0" smtClean="0"/>
              <a:t>  Further aspects to</a:t>
            </a:r>
            <a:r>
              <a:rPr lang="en-US" baseline="0" dirty="0" smtClean="0"/>
              <a:t> study?</a:t>
            </a:r>
          </a:p>
          <a:p>
            <a:r>
              <a:rPr lang="en-US" baseline="0" dirty="0" smtClean="0"/>
              <a:t>  MSP or other case studies to draw from? </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20</a:t>
            </a:fld>
            <a:endParaRPr lang="en-US"/>
          </a:p>
        </p:txBody>
      </p:sp>
    </p:spTree>
    <p:extLst>
      <p:ext uri="{BB962C8B-B14F-4D97-AF65-F5344CB8AC3E}">
        <p14:creationId xmlns:p14="http://schemas.microsoft.com/office/powerpoint/2010/main" val="61117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Example output from applying a loss function (table in upper right) which multiplies the probability of encounter (a) incorporating uncertainty (b) to produce loss maps per decision loss rule (c, d), yielding a map of decisions that minimize loss (e).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5F06B0A-1054-904A-979A-9EF9FE40FFC7}" type="slidenum">
              <a:rPr lang="en-US" smtClean="0"/>
              <a:t>21</a:t>
            </a:fld>
            <a:endParaRPr lang="en-US"/>
          </a:p>
        </p:txBody>
      </p:sp>
    </p:spTree>
    <p:extLst>
      <p:ext uri="{BB962C8B-B14F-4D97-AF65-F5344CB8AC3E}">
        <p14:creationId xmlns:p14="http://schemas.microsoft.com/office/powerpoint/2010/main" val="405684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most of existing data.  Fuse it.</a:t>
            </a:r>
          </a:p>
          <a:p>
            <a:endParaRPr lang="en-US" dirty="0" smtClean="0"/>
          </a:p>
          <a:p>
            <a:r>
              <a:rPr lang="en-US" dirty="0" smtClean="0"/>
              <a:t>Questions:</a:t>
            </a:r>
          </a:p>
          <a:p>
            <a:r>
              <a:rPr lang="en-US" dirty="0" smtClean="0"/>
              <a:t>  Further aspects to</a:t>
            </a:r>
            <a:r>
              <a:rPr lang="en-US" baseline="0" dirty="0" smtClean="0"/>
              <a:t> study?</a:t>
            </a:r>
          </a:p>
          <a:p>
            <a:r>
              <a:rPr lang="en-US" baseline="0" dirty="0" smtClean="0"/>
              <a:t>  MSP or other case studies to draw from? </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22</a:t>
            </a:fld>
            <a:endParaRPr lang="en-US"/>
          </a:p>
        </p:txBody>
      </p:sp>
    </p:spTree>
    <p:extLst>
      <p:ext uri="{BB962C8B-B14F-4D97-AF65-F5344CB8AC3E}">
        <p14:creationId xmlns:p14="http://schemas.microsoft.com/office/powerpoint/2010/main" val="61117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33796"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E82A5D76-0FA6-2147-9E10-D6D5D66805C6}" type="slidenum">
              <a:rPr lang="en-US" sz="1200">
                <a:latin typeface="Calibri" charset="0"/>
              </a:rPr>
              <a:pPr algn="r" eaLnBrk="1" hangingPunct="1"/>
              <a:t>29</a:t>
            </a:fld>
            <a:endParaRPr lang="en-US" sz="12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solidFill>
                  <a:schemeClr val="bg1"/>
                </a:solidFill>
                <a:latin typeface="Calibri" charset="0"/>
                <a:ea typeface="ＭＳ Ｐゴシック" charset="0"/>
                <a:cs typeface="ＭＳ Ｐゴシック" charset="0"/>
              </a:rPr>
              <a:t>Make a decisions spatially based on simple rules which incorporate uncertainty.  A given predictive map (a) has uncertainty (b) about its mean values.  By integrating the area under the curve on a per pixel basis (d) and applying a decision rule (table), the minimal risk decision can be mapped onto space (c).</a:t>
            </a:r>
            <a:br>
              <a:rPr lang="en-US">
                <a:solidFill>
                  <a:schemeClr val="bg1"/>
                </a:solidFill>
                <a:latin typeface="Calibri" charset="0"/>
                <a:ea typeface="ＭＳ Ｐゴシック" charset="0"/>
                <a:cs typeface="ＭＳ Ｐゴシック" charset="0"/>
              </a:rPr>
            </a:br>
            <a:endParaRPr lang="en-US">
              <a:solidFill>
                <a:schemeClr val="bg1"/>
              </a:solidFill>
              <a:latin typeface="Calibri"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Who  = </a:t>
            </a:r>
            <a:r>
              <a:rPr lang="en-US" dirty="0" err="1" smtClean="0">
                <a:effectLst/>
              </a:rPr>
              <a:t>spp</a:t>
            </a:r>
            <a:r>
              <a:rPr lang="en-US" dirty="0" smtClean="0">
                <a:effectLst/>
              </a:rPr>
              <a:t>:</a:t>
            </a:r>
            <a:r>
              <a:rPr lang="en-US" baseline="0" dirty="0" smtClean="0">
                <a:effectLst/>
              </a:rPr>
              <a:t> </a:t>
            </a:r>
            <a:r>
              <a:rPr lang="en-US" dirty="0" smtClean="0">
                <a:effectLst/>
              </a:rPr>
              <a:t>guilds, </a:t>
            </a:r>
            <a:r>
              <a:rPr lang="en-US" dirty="0" err="1" smtClean="0">
                <a:effectLst/>
              </a:rPr>
              <a:t>assoc</a:t>
            </a:r>
            <a:r>
              <a:rPr lang="en-US" dirty="0" smtClean="0">
                <a:effectLst/>
              </a:rPr>
              <a:t>, trophic links, aggregated into single layer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  ( </a:t>
            </a:r>
            <a:r>
              <a:rPr lang="en-US" dirty="0" smtClean="0">
                <a:effectLst/>
              </a:rPr>
              <a:t>Ok a little </a:t>
            </a:r>
            <a:r>
              <a:rPr lang="en-US" dirty="0" err="1" smtClean="0">
                <a:effectLst/>
              </a:rPr>
              <a:t>anthropamorphizing</a:t>
            </a:r>
            <a:r>
              <a:rPr lang="en-US" dirty="0" smtClean="0">
                <a:effectLst/>
              </a:rPr>
              <a:t> </a:t>
            </a:r>
            <a:r>
              <a:rPr lang="en-US" dirty="0" err="1" smtClean="0">
                <a:effectLst/>
              </a:rPr>
              <a:t>xharismatic</a:t>
            </a:r>
            <a:r>
              <a:rPr lang="en-US" dirty="0" smtClean="0">
                <a:effectLst/>
              </a:rPr>
              <a:t> megafauna)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What </a:t>
            </a:r>
            <a:r>
              <a:rPr lang="en-US" dirty="0" err="1" smtClean="0">
                <a:effectLst/>
              </a:rPr>
              <a:t>env</a:t>
            </a:r>
            <a:r>
              <a:rPr lang="en-US" dirty="0" smtClean="0">
                <a:effectLst/>
              </a:rPr>
              <a:t> associations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  beyond usual suspects MLD, eddies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Where space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effectLst/>
              </a:rPr>
              <a:t> </a:t>
            </a:r>
            <a:r>
              <a:rPr lang="en-US" dirty="0" smtClean="0">
                <a:effectLst/>
              </a:rPr>
              <a:t> persistent places, shifts in When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When time (seasons, forecast, climate)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How decision making, using all avail data (multiple platforms, </a:t>
            </a:r>
            <a:r>
              <a:rPr lang="en-US" dirty="0" err="1" smtClean="0">
                <a:effectLst/>
              </a:rPr>
              <a:t>obs</a:t>
            </a:r>
            <a:r>
              <a:rPr lang="en-US" dirty="0" smtClean="0">
                <a:effectLst/>
              </a:rPr>
              <a:t> portal, expert opinion)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Why Skipping.</a:t>
            </a:r>
            <a:r>
              <a:rPr lang="en-US" baseline="0" dirty="0" smtClean="0">
                <a:effectLst/>
              </a:rPr>
              <a:t>  More of an Evolutionary Q.</a:t>
            </a:r>
            <a:endParaRPr lang="en-US" dirty="0"/>
          </a:p>
        </p:txBody>
      </p:sp>
      <p:sp>
        <p:nvSpPr>
          <p:cNvPr id="4" name="Slide Number Placeholder 3"/>
          <p:cNvSpPr>
            <a:spLocks noGrp="1"/>
          </p:cNvSpPr>
          <p:nvPr>
            <p:ph type="sldNum" sz="quarter" idx="10"/>
          </p:nvPr>
        </p:nvSpPr>
        <p:spPr/>
        <p:txBody>
          <a:bodyPr/>
          <a:lstStyle/>
          <a:p>
            <a:fld id="{F5F06B0A-1054-904A-979A-9EF9FE40FFC7}" type="slidenum">
              <a:rPr lang="en-US" smtClean="0"/>
              <a:t>3</a:t>
            </a:fld>
            <a:endParaRPr lang="en-US"/>
          </a:p>
        </p:txBody>
      </p:sp>
    </p:spTree>
    <p:extLst>
      <p:ext uri="{BB962C8B-B14F-4D97-AF65-F5344CB8AC3E}">
        <p14:creationId xmlns:p14="http://schemas.microsoft.com/office/powerpoint/2010/main" val="98259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most of existing data:</a:t>
            </a:r>
            <a:r>
              <a:rPr lang="en-US" baseline="0" dirty="0" smtClean="0"/>
              <a:t> fuse data types.</a:t>
            </a:r>
            <a:br>
              <a:rPr lang="en-US" baseline="0" dirty="0" smtClean="0"/>
            </a:br>
            <a:r>
              <a:rPr lang="en-US" baseline="0" dirty="0" smtClean="0"/>
              <a:t>Locale of each (US Atlantic) [next time, inset maps for each in upper right corner]</a:t>
            </a:r>
            <a:endParaRPr lang="en-US" dirty="0" smtClean="0"/>
          </a:p>
          <a:p>
            <a:endParaRPr lang="en-US" dirty="0" smtClean="0"/>
          </a:p>
          <a:p>
            <a:r>
              <a:rPr lang="en-US" dirty="0" smtClean="0"/>
              <a:t>Questions:</a:t>
            </a:r>
          </a:p>
          <a:p>
            <a:r>
              <a:rPr lang="en-US" dirty="0" smtClean="0"/>
              <a:t>  Further aspects to</a:t>
            </a:r>
            <a:r>
              <a:rPr lang="en-US" baseline="0" dirty="0" smtClean="0"/>
              <a:t> study?</a:t>
            </a:r>
          </a:p>
          <a:p>
            <a:r>
              <a:rPr lang="en-US" baseline="0" dirty="0" smtClean="0"/>
              <a:t>  MSP or other case studies to draw from? </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5</a:t>
            </a:fld>
            <a:endParaRPr lang="en-US"/>
          </a:p>
        </p:txBody>
      </p:sp>
    </p:spTree>
    <p:extLst>
      <p:ext uri="{BB962C8B-B14F-4D97-AF65-F5344CB8AC3E}">
        <p14:creationId xmlns:p14="http://schemas.microsoft.com/office/powerpoint/2010/main" val="611172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most of existing data.  Fuse it.</a:t>
            </a:r>
          </a:p>
          <a:p>
            <a:endParaRPr lang="en-US" dirty="0" smtClean="0"/>
          </a:p>
          <a:p>
            <a:r>
              <a:rPr lang="en-US" dirty="0" smtClean="0"/>
              <a:t>Questions:</a:t>
            </a:r>
          </a:p>
          <a:p>
            <a:r>
              <a:rPr lang="en-US" dirty="0" smtClean="0"/>
              <a:t>  Further aspects to</a:t>
            </a:r>
            <a:r>
              <a:rPr lang="en-US" baseline="0" dirty="0" smtClean="0"/>
              <a:t> study?</a:t>
            </a:r>
          </a:p>
          <a:p>
            <a:r>
              <a:rPr lang="en-US" baseline="0" dirty="0" smtClean="0"/>
              <a:t>  MSP or other case studies to draw from? </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6</a:t>
            </a:fld>
            <a:endParaRPr lang="en-US"/>
          </a:p>
        </p:txBody>
      </p:sp>
    </p:spTree>
    <p:extLst>
      <p:ext uri="{BB962C8B-B14F-4D97-AF65-F5344CB8AC3E}">
        <p14:creationId xmlns:p14="http://schemas.microsoft.com/office/powerpoint/2010/main" val="61117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1508"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74AFC132-2F15-CB43-AD06-956AB8ECFA82}" type="slidenum">
              <a:rPr lang="en-US" sz="1200">
                <a:latin typeface="Calibri" charset="0"/>
              </a:rPr>
              <a:pPr algn="r" eaLnBrk="1" hangingPunct="1"/>
              <a:t>8</a:t>
            </a:fld>
            <a:endParaRPr lang="en-US" sz="12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ＭＳ Ｐゴシック" charset="0"/>
              <a:cs typeface="ＭＳ Ｐゴシック" charset="0"/>
            </a:endParaRPr>
          </a:p>
        </p:txBody>
      </p:sp>
      <p:sp>
        <p:nvSpPr>
          <p:cNvPr id="27652"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7A9FDF21-CEEA-C24C-A974-A4739544E28B}" type="slidenum">
              <a:rPr lang="en-US" sz="1200">
                <a:latin typeface="Calibri" charset="0"/>
              </a:rPr>
              <a:pPr algn="r" eaLnBrk="1" hangingPunct="1"/>
              <a:t>9</a:t>
            </a:fld>
            <a:endParaRPr lang="en-US" sz="12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Add survey + </a:t>
            </a:r>
            <a:r>
              <a:rPr lang="en-US" dirty="0" err="1" smtClean="0">
                <a:latin typeface="Calibri" charset="0"/>
                <a:ea typeface="ＭＳ Ｐゴシック" charset="0"/>
                <a:cs typeface="ＭＳ Ｐゴシック" charset="0"/>
              </a:rPr>
              <a:t>obs</a:t>
            </a:r>
            <a:endParaRPr lang="en-US" dirty="0" smtClean="0">
              <a:latin typeface="Calibri" charset="0"/>
              <a:ea typeface="ＭＳ Ｐゴシック" charset="0"/>
              <a:cs typeface="ＭＳ Ｐゴシック" charset="0"/>
            </a:endParaRPr>
          </a:p>
          <a:p>
            <a:pPr eaLnBrk="1" hangingPunct="1"/>
            <a:r>
              <a:rPr lang="en-US" dirty="0" smtClean="0">
                <a:latin typeface="Calibri" charset="0"/>
                <a:ea typeface="ＭＳ Ｐゴシック" charset="0"/>
                <a:cs typeface="ＭＳ Ｐゴシック" charset="0"/>
              </a:rPr>
              <a:t>Get sense of variability</a:t>
            </a:r>
            <a:endParaRPr lang="en-US" dirty="0">
              <a:latin typeface="Calibri"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(after </a:t>
            </a:r>
            <a:r>
              <a:rPr lang="en-US" sz="1200" b="0" i="0" u="none" strike="noStrike" kern="1200" baseline="0" dirty="0" err="1" smtClean="0">
                <a:solidFill>
                  <a:schemeClr val="tx1"/>
                </a:solidFill>
                <a:latin typeface="+mn-lt"/>
                <a:ea typeface="+mn-ea"/>
                <a:cs typeface="+mn-cs"/>
              </a:rPr>
              <a:t>Stommel</a:t>
            </a:r>
            <a:r>
              <a:rPr lang="en-US" sz="1200" b="0" i="0" u="none" strike="noStrike" kern="1200" baseline="0" dirty="0" smtClean="0">
                <a:solidFill>
                  <a:schemeClr val="tx1"/>
                </a:solidFill>
                <a:latin typeface="+mn-lt"/>
                <a:ea typeface="+mn-ea"/>
                <a:cs typeface="+mn-cs"/>
              </a:rPr>
              <a:t>, 1963 and Dickey, 2004)</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Hill, K., T. </a:t>
            </a:r>
            <a:r>
              <a:rPr lang="en-US" dirty="0" err="1" smtClean="0">
                <a:effectLst/>
              </a:rPr>
              <a:t>Moltmann</a:t>
            </a:r>
            <a:r>
              <a:rPr lang="en-US" dirty="0" smtClean="0">
                <a:effectLst/>
              </a:rPr>
              <a:t>, R. Proctor, and S. Allen. 2010. The Australian Integrated Marine Observing System: Delivering Data Streams to Address National and International Research Priorities. Marine Technology Society Journal </a:t>
            </a:r>
            <a:r>
              <a:rPr lang="en-US" b="1" dirty="0" smtClean="0">
                <a:effectLst/>
              </a:rPr>
              <a:t>44</a:t>
            </a:r>
            <a:r>
              <a:rPr lang="en-US" dirty="0" smtClean="0">
                <a:effectLst/>
              </a:rPr>
              <a:t>:65–72.</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rPr>
              <a:t>Animal</a:t>
            </a:r>
            <a:r>
              <a:rPr lang="en-US" baseline="0" dirty="0" smtClean="0">
                <a:effectLst/>
              </a:rPr>
              <a:t> Space Time</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5F06B0A-1054-904A-979A-9EF9FE40FFC7}" type="slidenum">
              <a:rPr lang="en-US" smtClean="0"/>
              <a:t>12</a:t>
            </a:fld>
            <a:endParaRPr lang="en-US"/>
          </a:p>
        </p:txBody>
      </p:sp>
    </p:spTree>
    <p:extLst>
      <p:ext uri="{BB962C8B-B14F-4D97-AF65-F5344CB8AC3E}">
        <p14:creationId xmlns:p14="http://schemas.microsoft.com/office/powerpoint/2010/main" val="1345109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most of existing data.  Fuse it.</a:t>
            </a:r>
          </a:p>
          <a:p>
            <a:endParaRPr lang="en-US" dirty="0" smtClean="0"/>
          </a:p>
          <a:p>
            <a:r>
              <a:rPr lang="en-US" dirty="0" smtClean="0"/>
              <a:t>Questions:</a:t>
            </a:r>
          </a:p>
          <a:p>
            <a:r>
              <a:rPr lang="en-US" dirty="0" smtClean="0"/>
              <a:t>  Further aspects to</a:t>
            </a:r>
            <a:r>
              <a:rPr lang="en-US" baseline="0" dirty="0" smtClean="0"/>
              <a:t> study?</a:t>
            </a:r>
          </a:p>
          <a:p>
            <a:r>
              <a:rPr lang="en-US" baseline="0" dirty="0" smtClean="0"/>
              <a:t>  MSP or other case studies to draw from? </a:t>
            </a:r>
            <a:endParaRPr lang="en-US" dirty="0"/>
          </a:p>
        </p:txBody>
      </p:sp>
      <p:sp>
        <p:nvSpPr>
          <p:cNvPr id="4" name="Slide Number Placeholder 3"/>
          <p:cNvSpPr>
            <a:spLocks noGrp="1"/>
          </p:cNvSpPr>
          <p:nvPr>
            <p:ph type="sldNum" sz="quarter" idx="10"/>
          </p:nvPr>
        </p:nvSpPr>
        <p:spPr/>
        <p:txBody>
          <a:bodyPr/>
          <a:lstStyle/>
          <a:p>
            <a:fld id="{29D2DFBD-AFBF-5F44-8BC9-18ECD7FDC240}" type="slidenum">
              <a:rPr lang="en-US" smtClean="0"/>
              <a:t>13</a:t>
            </a:fld>
            <a:endParaRPr lang="en-US"/>
          </a:p>
        </p:txBody>
      </p:sp>
    </p:spTree>
    <p:extLst>
      <p:ext uri="{BB962C8B-B14F-4D97-AF65-F5344CB8AC3E}">
        <p14:creationId xmlns:p14="http://schemas.microsoft.com/office/powerpoint/2010/main" val="611172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C52CAA-9CEC-1C42-B104-637A37CFA0CF}" type="datetime1">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8E504C-829C-1E4B-8C92-0A1F3D393994}" type="datetime1">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94949823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1B614D7-9CA9-1B4A-9557-9F0B47CBF892}" type="datetime1">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4279412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969038-AE26-7948-920D-7F9081F4998C}" type="datetime1">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27593337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3BCE29-26CE-8D47-89C8-CCF8D05D0B6E}" type="datetime1">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1CE042-9A30-EB40-928C-557ABCDACF02}" type="datetime1">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03430161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E682AA-F45F-0A4F-9146-3207E9DCD6BA}" type="datetime1">
              <a:rPr lang="en-US" smtClean="0"/>
              <a:t>5/19/15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41794092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0A515E-25F4-4744-ABDA-5018830641BD}" type="datetime1">
              <a:rPr lang="en-US" smtClean="0"/>
              <a:t>5/19/15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65606772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954A65-D3AF-7C4B-BCB8-A20143B0E880}" type="datetime1">
              <a:rPr lang="en-US" smtClean="0"/>
              <a:t>5/19/15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124912879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360721-25ED-AC40-976C-6C42DE05ED05}" type="datetime1">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273011619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3D7E57-DB6C-7547-BA30-DFBD2CD0A8CE}" type="datetime1">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506574558"/>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100000">
              <a:srgbClr val="51566D"/>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E1FBA-DA81-0747-85EE-D833414143F6}" type="datetime1">
              <a:rPr lang="en-US" smtClean="0"/>
              <a:t>5/19/15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1E127-F92E-AF49-8600-09E6A26B023B}" type="slidenum">
              <a:rPr lang="en-US" smtClean="0"/>
              <a:t>‹#›</a:t>
            </a:fld>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rgbClr val="FFFF66"/>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hyperlink" Target="http://www.aquamaps.org" TargetMode="External"/><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emf"/><Relationship Id="rId7"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oleObject" Target="../embeddings/oleObject1.bin"/><Relationship Id="rId10" Type="http://schemas.openxmlformats.org/officeDocument/2006/relationships/image" Target="../media/image3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oleObject" Target="../embeddings/oleObject2.bin"/><Relationship Id="rId5" Type="http://schemas.openxmlformats.org/officeDocument/2006/relationships/image" Target="../media/image45.emf"/><Relationship Id="rId6" Type="http://schemas.openxmlformats.org/officeDocument/2006/relationships/image" Target="../media/image48.emf"/><Relationship Id="rId7" Type="http://schemas.openxmlformats.org/officeDocument/2006/relationships/oleObject" Target="../embeddings/oleObject3.bin"/><Relationship Id="rId8" Type="http://schemas.openxmlformats.org/officeDocument/2006/relationships/image" Target="../media/image4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1" Type="http://schemas.openxmlformats.org/officeDocument/2006/relationships/image" Target="../media/image21.w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32358"/>
            <a:ext cx="7772400" cy="1470025"/>
          </a:xfrm>
        </p:spPr>
        <p:txBody>
          <a:bodyPr>
            <a:normAutofit fontScale="90000"/>
          </a:bodyPr>
          <a:lstStyle/>
          <a:p>
            <a:r>
              <a:rPr lang="en-US" dirty="0"/>
              <a:t>Marine Spatial Planning </a:t>
            </a:r>
            <a:br>
              <a:rPr lang="en-US" dirty="0"/>
            </a:br>
            <a:r>
              <a:rPr lang="en-US" dirty="0"/>
              <a:t>for Megafauna in a Dynamic Ocean: </a:t>
            </a:r>
            <a:br>
              <a:rPr lang="en-US" dirty="0"/>
            </a:br>
            <a:r>
              <a:rPr lang="en-US" dirty="0"/>
              <a:t>Methods and Applications</a:t>
            </a:r>
          </a:p>
        </p:txBody>
      </p:sp>
      <p:sp>
        <p:nvSpPr>
          <p:cNvPr id="3" name="Subtitle 2"/>
          <p:cNvSpPr>
            <a:spLocks noGrp="1"/>
          </p:cNvSpPr>
          <p:nvPr>
            <p:ph type="subTitle" idx="1"/>
          </p:nvPr>
        </p:nvSpPr>
        <p:spPr>
          <a:xfrm>
            <a:off x="1371600" y="3886200"/>
            <a:ext cx="6400800" cy="2553297"/>
          </a:xfrm>
        </p:spPr>
        <p:txBody>
          <a:bodyPr>
            <a:normAutofit fontScale="70000" lnSpcReduction="20000"/>
          </a:bodyPr>
          <a:lstStyle/>
          <a:p>
            <a:r>
              <a:rPr lang="en-US" dirty="0"/>
              <a:t>Thesis Proposal </a:t>
            </a:r>
            <a:br>
              <a:rPr lang="en-US" dirty="0"/>
            </a:br>
            <a:r>
              <a:rPr lang="en-US" dirty="0"/>
              <a:t>Ph.D. Program in Marine Science and Conservation</a:t>
            </a:r>
            <a:br>
              <a:rPr lang="en-US" dirty="0"/>
            </a:br>
            <a:r>
              <a:rPr lang="en-US" dirty="0"/>
              <a:t>Nicholas School of the Environment</a:t>
            </a:r>
            <a:br>
              <a:rPr lang="en-US" dirty="0"/>
            </a:br>
            <a:r>
              <a:rPr lang="en-US" dirty="0"/>
              <a:t>Duke University</a:t>
            </a:r>
          </a:p>
          <a:p>
            <a:r>
              <a:rPr lang="en-US" dirty="0" smtClean="0"/>
              <a:t/>
            </a:r>
            <a:br>
              <a:rPr lang="en-US" dirty="0" smtClean="0"/>
            </a:br>
            <a:r>
              <a:rPr lang="en-US" dirty="0" smtClean="0"/>
              <a:t>Benjamin </a:t>
            </a:r>
            <a:r>
              <a:rPr lang="en-US" dirty="0"/>
              <a:t>D. Best</a:t>
            </a:r>
          </a:p>
          <a:p>
            <a:r>
              <a:rPr lang="en-US" dirty="0"/>
              <a:t>March </a:t>
            </a:r>
            <a:r>
              <a:rPr lang="en-US" dirty="0" smtClean="0"/>
              <a:t>31 </a:t>
            </a:r>
            <a:r>
              <a:rPr lang="en-US" dirty="0"/>
              <a:t>2011 </a:t>
            </a:r>
          </a:p>
        </p:txBody>
      </p:sp>
    </p:spTree>
    <p:extLst>
      <p:ext uri="{BB962C8B-B14F-4D97-AF65-F5344CB8AC3E}">
        <p14:creationId xmlns:p14="http://schemas.microsoft.com/office/powerpoint/2010/main" val="37797494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descr="Sc_ROMS_10_2008_predDEN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763" y="1552060"/>
            <a:ext cx="3932237" cy="49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final_Sc_ROMS_Oct_2008_sites"/>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39763" y="1552060"/>
            <a:ext cx="3849551" cy="498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final_Sc_ROMS_Nov_2008_sites"/>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568824" y="1552060"/>
            <a:ext cx="3986449" cy="498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129144"/>
            <a:ext cx="9144000" cy="1417638"/>
          </a:xfrm>
        </p:spPr>
        <p:txBody>
          <a:bodyPr>
            <a:normAutofit fontScale="90000"/>
          </a:bodyPr>
          <a:lstStyle/>
          <a:p>
            <a:r>
              <a:rPr lang="en-US" dirty="0" smtClean="0"/>
              <a:t>Future:</a:t>
            </a:r>
            <a:r>
              <a:rPr lang="en-US" baseline="0" dirty="0" smtClean="0"/>
              <a:t> </a:t>
            </a:r>
            <a:r>
              <a:rPr lang="en-US" dirty="0" smtClean="0"/>
              <a:t>Forecast using ROMS to Oct, Nov (predicting from July)</a:t>
            </a:r>
            <a:endParaRPr lang="en-US" dirty="0"/>
          </a:p>
        </p:txBody>
      </p:sp>
      <p:sp>
        <p:nvSpPr>
          <p:cNvPr id="3" name="TextBox 2"/>
          <p:cNvSpPr txBox="1"/>
          <p:nvPr/>
        </p:nvSpPr>
        <p:spPr>
          <a:xfrm>
            <a:off x="5439655" y="6487553"/>
            <a:ext cx="3704345" cy="369332"/>
          </a:xfrm>
          <a:prstGeom prst="rect">
            <a:avLst/>
          </a:prstGeom>
          <a:noFill/>
        </p:spPr>
        <p:txBody>
          <a:bodyPr wrap="square" rtlCol="0">
            <a:spAutoFit/>
          </a:bodyPr>
          <a:lstStyle/>
          <a:p>
            <a:r>
              <a:rPr lang="en-US" dirty="0" smtClean="0"/>
              <a:t>Becker and Forney (SWFSC)</a:t>
            </a:r>
            <a:endParaRPr lang="en-US" dirty="0"/>
          </a:p>
        </p:txBody>
      </p:sp>
      <p:sp>
        <p:nvSpPr>
          <p:cNvPr id="7" name="TextBox 6"/>
          <p:cNvSpPr txBox="1"/>
          <p:nvPr/>
        </p:nvSpPr>
        <p:spPr>
          <a:xfrm>
            <a:off x="0" y="0"/>
            <a:ext cx="3905486" cy="369332"/>
          </a:xfrm>
          <a:prstGeom prst="rect">
            <a:avLst/>
          </a:prstGeom>
          <a:noFill/>
        </p:spPr>
        <p:txBody>
          <a:bodyPr wrap="none" rtlCol="0">
            <a:spAutoFit/>
          </a:bodyPr>
          <a:lstStyle/>
          <a:p>
            <a:r>
              <a:rPr lang="en-US" dirty="0" smtClean="0">
                <a:solidFill>
                  <a:schemeClr val="tx1">
                    <a:alpha val="50000"/>
                  </a:schemeClr>
                </a:solidFill>
              </a:rPr>
              <a:t>1. Robust</a:t>
            </a:r>
            <a:r>
              <a:rPr lang="en-US" dirty="0">
                <a:solidFill>
                  <a:schemeClr val="tx1">
                    <a:alpha val="50000"/>
                  </a:schemeClr>
                </a:solidFill>
              </a:rPr>
              <a:t>, Dynamic Distribution Models</a:t>
            </a:r>
          </a:p>
        </p:txBody>
      </p:sp>
      <p:sp>
        <p:nvSpPr>
          <p:cNvPr id="4" name="Slide Number Placeholder 3"/>
          <p:cNvSpPr>
            <a:spLocks noGrp="1"/>
          </p:cNvSpPr>
          <p:nvPr>
            <p:ph type="sldNum" sz="quarter" idx="12"/>
          </p:nvPr>
        </p:nvSpPr>
        <p:spPr/>
        <p:txBody>
          <a:bodyPr/>
          <a:lstStyle/>
          <a:p>
            <a:fld id="{DF28FB93-0A08-4E7D-8E63-9EFA29F1E093}" type="slidenum">
              <a:rPr lang="en-US" smtClean="0"/>
              <a:pPr/>
              <a:t>10</a:t>
            </a:fld>
            <a:endParaRPr lang="en-US"/>
          </a:p>
        </p:txBody>
      </p:sp>
    </p:spTree>
    <p:extLst>
      <p:ext uri="{BB962C8B-B14F-4D97-AF65-F5344CB8AC3E}">
        <p14:creationId xmlns:p14="http://schemas.microsoft.com/office/powerpoint/2010/main" val="2928496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5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Robust Comparison</a:t>
            </a:r>
            <a:endParaRPr lang="en-US" dirty="0"/>
          </a:p>
        </p:txBody>
      </p:sp>
      <p:sp>
        <p:nvSpPr>
          <p:cNvPr id="3" name="Content Placeholder 2"/>
          <p:cNvSpPr>
            <a:spLocks noGrp="1"/>
          </p:cNvSpPr>
          <p:nvPr>
            <p:ph idx="1"/>
          </p:nvPr>
        </p:nvSpPr>
        <p:spPr/>
        <p:txBody>
          <a:bodyPr>
            <a:normAutofit/>
          </a:bodyPr>
          <a:lstStyle/>
          <a:p>
            <a:r>
              <a:rPr lang="en-US" sz="3600" dirty="0" smtClean="0"/>
              <a:t>Presence &lt; Presence-Absence &lt; Density?</a:t>
            </a:r>
          </a:p>
          <a:p>
            <a:r>
              <a:rPr lang="en-US" sz="3600" dirty="0" smtClean="0"/>
              <a:t>Regression (GLM, GAM) </a:t>
            </a:r>
            <a:r>
              <a:rPr lang="en-US" sz="3600" dirty="0" err="1" smtClean="0"/>
              <a:t>vs</a:t>
            </a:r>
            <a:r>
              <a:rPr lang="en-US" sz="3600" dirty="0"/>
              <a:t> </a:t>
            </a:r>
            <a:br>
              <a:rPr lang="en-US" sz="3600" dirty="0"/>
            </a:br>
            <a:r>
              <a:rPr lang="en-US" sz="3600" dirty="0" smtClean="0"/>
              <a:t>Machine Learning (</a:t>
            </a:r>
            <a:r>
              <a:rPr lang="en-US" sz="3600" dirty="0" err="1" smtClean="0"/>
              <a:t>Maxent</a:t>
            </a:r>
            <a:r>
              <a:rPr lang="en-US" sz="3600" dirty="0" smtClean="0"/>
              <a:t>, BRT)</a:t>
            </a:r>
          </a:p>
          <a:p>
            <a:r>
              <a:rPr lang="en-US" sz="3600" dirty="0" smtClean="0"/>
              <a:t>Predictive Performance </a:t>
            </a:r>
            <a:r>
              <a:rPr lang="en-US" sz="3600" dirty="0" err="1" smtClean="0"/>
              <a:t>vs</a:t>
            </a:r>
            <a:r>
              <a:rPr lang="en-US" sz="3600" dirty="0" smtClean="0"/>
              <a:t> </a:t>
            </a:r>
            <a:br>
              <a:rPr lang="en-US" sz="3600" dirty="0" smtClean="0"/>
            </a:br>
            <a:r>
              <a:rPr lang="en-US" sz="3600" dirty="0" smtClean="0"/>
              <a:t>Ecological Interpretation</a:t>
            </a:r>
          </a:p>
          <a:p>
            <a:r>
              <a:rPr lang="en-US" sz="3600" dirty="0" smtClean="0"/>
              <a:t>Space Time Lags</a:t>
            </a:r>
          </a:p>
          <a:p>
            <a:r>
              <a:rPr lang="en-US" sz="3600" dirty="0" smtClean="0"/>
              <a:t>Scaling Effects</a:t>
            </a:r>
          </a:p>
          <a:p>
            <a:endParaRPr lang="en-US" sz="3600" dirty="0" smtClean="0"/>
          </a:p>
        </p:txBody>
      </p:sp>
      <p:sp>
        <p:nvSpPr>
          <p:cNvPr id="4" name="TextBox 3"/>
          <p:cNvSpPr txBox="1"/>
          <p:nvPr/>
        </p:nvSpPr>
        <p:spPr>
          <a:xfrm>
            <a:off x="0" y="0"/>
            <a:ext cx="3905486" cy="369332"/>
          </a:xfrm>
          <a:prstGeom prst="rect">
            <a:avLst/>
          </a:prstGeom>
          <a:noFill/>
        </p:spPr>
        <p:txBody>
          <a:bodyPr wrap="none" rtlCol="0">
            <a:spAutoFit/>
          </a:bodyPr>
          <a:lstStyle/>
          <a:p>
            <a:r>
              <a:rPr lang="en-US" dirty="0" smtClean="0">
                <a:solidFill>
                  <a:schemeClr val="tx1">
                    <a:alpha val="50000"/>
                  </a:schemeClr>
                </a:solidFill>
              </a:rPr>
              <a:t>1. Robust</a:t>
            </a:r>
            <a:r>
              <a:rPr lang="en-US" dirty="0">
                <a:solidFill>
                  <a:schemeClr val="tx1">
                    <a:alpha val="50000"/>
                  </a:schemeClr>
                </a:solidFill>
              </a:rPr>
              <a:t>, Dynamic Distribution Models</a:t>
            </a:r>
          </a:p>
        </p:txBody>
      </p:sp>
      <p:sp>
        <p:nvSpPr>
          <p:cNvPr id="5" name="Slide Number Placeholder 4"/>
          <p:cNvSpPr>
            <a:spLocks noGrp="1"/>
          </p:cNvSpPr>
          <p:nvPr>
            <p:ph type="sldNum" sz="quarter" idx="12"/>
          </p:nvPr>
        </p:nvSpPr>
        <p:spPr/>
        <p:txBody>
          <a:bodyPr/>
          <a:lstStyle/>
          <a:p>
            <a:fld id="{DF28FB93-0A08-4E7D-8E63-9EFA29F1E093}" type="slidenum">
              <a:rPr lang="en-US" smtClean="0"/>
              <a:pPr/>
              <a:t>11</a:t>
            </a:fld>
            <a:endParaRPr lang="en-US"/>
          </a:p>
        </p:txBody>
      </p:sp>
    </p:spTree>
    <p:extLst>
      <p:ext uri="{BB962C8B-B14F-4D97-AF65-F5344CB8AC3E}">
        <p14:creationId xmlns:p14="http://schemas.microsoft.com/office/powerpoint/2010/main" val="4172847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8594"/>
            <a:ext cx="9144000" cy="1714500"/>
          </a:xfrm>
        </p:spPr>
        <p:txBody>
          <a:bodyPr/>
          <a:lstStyle/>
          <a:p>
            <a:r>
              <a:rPr lang="en-US" dirty="0" smtClean="0"/>
              <a:t>Oceanographic Space Time</a:t>
            </a:r>
            <a:endParaRPr lang="en-US" dirty="0"/>
          </a:p>
        </p:txBody>
      </p:sp>
      <p:pic>
        <p:nvPicPr>
          <p:cNvPr id="4" name="Content Placeholder 3" descr="Marine_SpaceTime_Stommel_1963_Dickey_2004.png"/>
          <p:cNvPicPr>
            <a:picLocks noGrp="1" noChangeAspect="1"/>
          </p:cNvPicPr>
          <p:nvPr>
            <p:ph idx="1"/>
          </p:nvPr>
        </p:nvPicPr>
        <p:blipFill>
          <a:blip r:embed="rId3" cstate="print">
            <a:extLst>
              <a:ext uri="{28A0092B-C50C-407E-A947-70E740481C1C}">
                <a14:useLocalDpi xmlns:a14="http://schemas.microsoft.com/office/drawing/2010/main"/>
              </a:ext>
            </a:extLst>
          </a:blip>
          <a:srcRect t="-20678" b="-20678"/>
          <a:stretch>
            <a:fillRect/>
          </a:stretch>
        </p:blipFill>
        <p:spPr>
          <a:xfrm>
            <a:off x="0" y="2303860"/>
            <a:ext cx="9144000" cy="4993689"/>
          </a:xfrm>
        </p:spPr>
      </p:pic>
      <p:sp>
        <p:nvSpPr>
          <p:cNvPr id="5" name="TextBox 4"/>
          <p:cNvSpPr txBox="1"/>
          <p:nvPr/>
        </p:nvSpPr>
        <p:spPr>
          <a:xfrm>
            <a:off x="1732360" y="2196703"/>
            <a:ext cx="1969058" cy="618918"/>
          </a:xfrm>
          <a:prstGeom prst="rect">
            <a:avLst/>
          </a:prstGeom>
          <a:noFill/>
        </p:spPr>
        <p:txBody>
          <a:bodyPr wrap="none" lIns="64291" tIns="32146" rIns="64291" bIns="32146" rtlCol="0">
            <a:spAutoFit/>
          </a:bodyPr>
          <a:lstStyle/>
          <a:p>
            <a:r>
              <a:rPr lang="en-US" sz="3600" dirty="0" smtClean="0"/>
              <a:t>Processes</a:t>
            </a:r>
            <a:endParaRPr lang="en-US" sz="3600" dirty="0"/>
          </a:p>
        </p:txBody>
      </p:sp>
      <p:sp>
        <p:nvSpPr>
          <p:cNvPr id="6" name="TextBox 5"/>
          <p:cNvSpPr txBox="1"/>
          <p:nvPr/>
        </p:nvSpPr>
        <p:spPr>
          <a:xfrm>
            <a:off x="6018610" y="2196703"/>
            <a:ext cx="2602720" cy="618918"/>
          </a:xfrm>
          <a:prstGeom prst="rect">
            <a:avLst/>
          </a:prstGeom>
          <a:noFill/>
        </p:spPr>
        <p:txBody>
          <a:bodyPr wrap="none" lIns="64291" tIns="32146" rIns="64291" bIns="32146" rtlCol="0">
            <a:spAutoFit/>
          </a:bodyPr>
          <a:lstStyle/>
          <a:p>
            <a:r>
              <a:rPr lang="en-US" sz="3600" dirty="0" smtClean="0"/>
              <a:t>Observations</a:t>
            </a:r>
            <a:endParaRPr lang="en-US" sz="3600" dirty="0"/>
          </a:p>
        </p:txBody>
      </p:sp>
      <p:sp>
        <p:nvSpPr>
          <p:cNvPr id="7" name="TextBox 6"/>
          <p:cNvSpPr txBox="1"/>
          <p:nvPr/>
        </p:nvSpPr>
        <p:spPr>
          <a:xfrm>
            <a:off x="0" y="6598062"/>
            <a:ext cx="9144000" cy="264975"/>
          </a:xfrm>
          <a:prstGeom prst="rect">
            <a:avLst/>
          </a:prstGeom>
          <a:noFill/>
        </p:spPr>
        <p:txBody>
          <a:bodyPr wrap="square" lIns="64291" tIns="32146" rIns="64291" bIns="32146" rtlCol="0">
            <a:spAutoFit/>
          </a:bodyPr>
          <a:lstStyle/>
          <a:p>
            <a:pPr defTabSz="321457">
              <a:defRPr/>
            </a:pPr>
            <a:r>
              <a:rPr lang="en-US" sz="1300" dirty="0"/>
              <a:t>From Hill et al. (2010) after </a:t>
            </a:r>
            <a:r>
              <a:rPr lang="en-US" sz="1300" dirty="0" err="1"/>
              <a:t>Stommel</a:t>
            </a:r>
            <a:r>
              <a:rPr lang="en-US" sz="1300" dirty="0"/>
              <a:t> (1963) and Dickey (2004)</a:t>
            </a:r>
          </a:p>
        </p:txBody>
      </p:sp>
      <p:sp>
        <p:nvSpPr>
          <p:cNvPr id="8" name="TextBox 7"/>
          <p:cNvSpPr txBox="1"/>
          <p:nvPr/>
        </p:nvSpPr>
        <p:spPr>
          <a:xfrm>
            <a:off x="0" y="0"/>
            <a:ext cx="3905486" cy="369332"/>
          </a:xfrm>
          <a:prstGeom prst="rect">
            <a:avLst/>
          </a:prstGeom>
          <a:noFill/>
        </p:spPr>
        <p:txBody>
          <a:bodyPr wrap="none" rtlCol="0">
            <a:spAutoFit/>
          </a:bodyPr>
          <a:lstStyle/>
          <a:p>
            <a:r>
              <a:rPr lang="en-US" dirty="0" smtClean="0">
                <a:solidFill>
                  <a:schemeClr val="tx1">
                    <a:alpha val="50000"/>
                  </a:schemeClr>
                </a:solidFill>
              </a:rPr>
              <a:t>1. Robust</a:t>
            </a:r>
            <a:r>
              <a:rPr lang="en-US" dirty="0">
                <a:solidFill>
                  <a:schemeClr val="tx1">
                    <a:alpha val="50000"/>
                  </a:schemeClr>
                </a:solidFill>
              </a:rPr>
              <a:t>, Dynamic Distribution Models</a:t>
            </a:r>
          </a:p>
        </p:txBody>
      </p:sp>
      <p:sp>
        <p:nvSpPr>
          <p:cNvPr id="3" name="Slide Number Placeholder 2"/>
          <p:cNvSpPr>
            <a:spLocks noGrp="1"/>
          </p:cNvSpPr>
          <p:nvPr>
            <p:ph type="sldNum" sz="quarter" idx="12"/>
          </p:nvPr>
        </p:nvSpPr>
        <p:spPr/>
        <p:txBody>
          <a:bodyPr/>
          <a:lstStyle/>
          <a:p>
            <a:fld id="{DF28FB93-0A08-4E7D-8E63-9EFA29F1E093}" type="slidenum">
              <a:rPr lang="en-US" smtClean="0"/>
              <a:pPr/>
              <a:t>12</a:t>
            </a:fld>
            <a:endParaRPr lang="en-US"/>
          </a:p>
        </p:txBody>
      </p:sp>
    </p:spTree>
    <p:extLst>
      <p:ext uri="{BB962C8B-B14F-4D97-AF65-F5344CB8AC3E}">
        <p14:creationId xmlns:p14="http://schemas.microsoft.com/office/powerpoint/2010/main" val="1052208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Chapters</a:t>
            </a:r>
            <a:endParaRPr lang="en-US" dirty="0"/>
          </a:p>
        </p:txBody>
      </p:sp>
      <p:sp>
        <p:nvSpPr>
          <p:cNvPr id="3" name="Content Placeholder 2"/>
          <p:cNvSpPr>
            <a:spLocks noGrp="1"/>
          </p:cNvSpPr>
          <p:nvPr>
            <p:ph idx="1"/>
          </p:nvPr>
        </p:nvSpPr>
        <p:spPr>
          <a:xfrm>
            <a:off x="457200" y="1600201"/>
            <a:ext cx="8229600" cy="3441082"/>
          </a:xfrm>
        </p:spPr>
        <p:txBody>
          <a:bodyPr>
            <a:normAutofit/>
          </a:bodyPr>
          <a:lstStyle/>
          <a:p>
            <a:pPr marL="514350" indent="-514350">
              <a:buFont typeface="+mj-lt"/>
              <a:buAutoNum type="arabicPeriod"/>
            </a:pPr>
            <a:r>
              <a:rPr lang="en-US" sz="3600" dirty="0" smtClean="0">
                <a:solidFill>
                  <a:schemeClr val="tx1">
                    <a:alpha val="50000"/>
                  </a:schemeClr>
                </a:solidFill>
              </a:rPr>
              <a:t>Robust, Dynamic </a:t>
            </a:r>
            <a:r>
              <a:rPr lang="en-US" sz="3600" dirty="0">
                <a:solidFill>
                  <a:schemeClr val="tx1">
                    <a:alpha val="50000"/>
                  </a:schemeClr>
                </a:solidFill>
              </a:rPr>
              <a:t>Distribution Models</a:t>
            </a:r>
          </a:p>
          <a:p>
            <a:pPr marL="514350" indent="-514350">
              <a:buFont typeface="+mj-lt"/>
              <a:buAutoNum type="arabicPeriod"/>
            </a:pPr>
            <a:r>
              <a:rPr lang="en-US" sz="3600" dirty="0" smtClean="0"/>
              <a:t>Predicting </a:t>
            </a:r>
            <a:r>
              <a:rPr lang="en-US" sz="3600" dirty="0"/>
              <a:t>Seasonal Migration</a:t>
            </a:r>
          </a:p>
          <a:p>
            <a:pPr marL="514350" indent="-514350">
              <a:buFont typeface="+mj-lt"/>
              <a:buAutoNum type="arabicPeriod"/>
            </a:pPr>
            <a:r>
              <a:rPr lang="en-US" sz="3600" dirty="0">
                <a:solidFill>
                  <a:schemeClr val="tx1">
                    <a:alpha val="50000"/>
                  </a:schemeClr>
                </a:solidFill>
              </a:rPr>
              <a:t>Probabilistic Range Maps</a:t>
            </a:r>
          </a:p>
          <a:p>
            <a:pPr marL="514350" indent="-514350">
              <a:buFont typeface="+mj-lt"/>
              <a:buAutoNum type="arabicPeriod"/>
            </a:pPr>
            <a:r>
              <a:rPr lang="en-US" sz="3600" dirty="0">
                <a:solidFill>
                  <a:schemeClr val="tx1">
                    <a:alpha val="50000"/>
                  </a:schemeClr>
                </a:solidFill>
              </a:rPr>
              <a:t>Decision Mapping</a:t>
            </a:r>
          </a:p>
          <a:p>
            <a:pPr marL="514350" indent="-514350">
              <a:buFont typeface="+mj-lt"/>
              <a:buAutoNum type="arabicPeriod"/>
            </a:pPr>
            <a:r>
              <a:rPr lang="en-US" sz="3600" dirty="0" smtClean="0">
                <a:solidFill>
                  <a:schemeClr val="tx1">
                    <a:alpha val="50000"/>
                  </a:schemeClr>
                </a:solidFill>
              </a:rPr>
              <a:t>Conservation Routing</a:t>
            </a:r>
            <a:endParaRPr lang="en-US" sz="3600" dirty="0">
              <a:solidFill>
                <a:schemeClr val="tx1">
                  <a:alpha val="50000"/>
                </a:schemeClr>
              </a:solidFill>
            </a:endParaRPr>
          </a:p>
        </p:txBody>
      </p:sp>
      <p:sp>
        <p:nvSpPr>
          <p:cNvPr id="4" name="Slide Number Placeholder 3"/>
          <p:cNvSpPr>
            <a:spLocks noGrp="1"/>
          </p:cNvSpPr>
          <p:nvPr>
            <p:ph type="sldNum" sz="quarter" idx="12"/>
          </p:nvPr>
        </p:nvSpPr>
        <p:spPr/>
        <p:txBody>
          <a:bodyPr/>
          <a:lstStyle/>
          <a:p>
            <a:fld id="{DF28FB93-0A08-4E7D-8E63-9EFA29F1E093}" type="slidenum">
              <a:rPr lang="en-US" smtClean="0"/>
              <a:pPr/>
              <a:t>13</a:t>
            </a:fld>
            <a:endParaRPr lang="en-US"/>
          </a:p>
        </p:txBody>
      </p:sp>
    </p:spTree>
    <p:extLst>
      <p:ext uri="{BB962C8B-B14F-4D97-AF65-F5344CB8AC3E}">
        <p14:creationId xmlns:p14="http://schemas.microsoft.com/office/powerpoint/2010/main" val="29878335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Grey Whale Migration</a:t>
            </a:r>
            <a:endParaRPr 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a:ext>
            </a:extLst>
          </a:blip>
          <a:srcRect l="-29226" r="-29226"/>
          <a:stretch>
            <a:fillRect/>
          </a:stretch>
        </p:blipFill>
        <p:spPr>
          <a:xfrm>
            <a:off x="-165100" y="1600200"/>
            <a:ext cx="9560306" cy="5257800"/>
          </a:xfrm>
        </p:spPr>
      </p:pic>
      <p:sp>
        <p:nvSpPr>
          <p:cNvPr id="9" name="TextBox 8"/>
          <p:cNvSpPr txBox="1"/>
          <p:nvPr/>
        </p:nvSpPr>
        <p:spPr>
          <a:xfrm>
            <a:off x="0" y="0"/>
            <a:ext cx="3211411" cy="369332"/>
          </a:xfrm>
          <a:prstGeom prst="rect">
            <a:avLst/>
          </a:prstGeom>
          <a:noFill/>
        </p:spPr>
        <p:txBody>
          <a:bodyPr wrap="none" rtlCol="0">
            <a:spAutoFit/>
          </a:bodyPr>
          <a:lstStyle/>
          <a:p>
            <a:r>
              <a:rPr lang="en-US" dirty="0">
                <a:solidFill>
                  <a:schemeClr val="tx1">
                    <a:alpha val="50000"/>
                  </a:schemeClr>
                </a:solidFill>
              </a:rPr>
              <a:t>2. Predicting Seasonal Migration</a:t>
            </a:r>
          </a:p>
        </p:txBody>
      </p:sp>
      <p:sp>
        <p:nvSpPr>
          <p:cNvPr id="3" name="Slide Number Placeholder 2"/>
          <p:cNvSpPr>
            <a:spLocks noGrp="1"/>
          </p:cNvSpPr>
          <p:nvPr>
            <p:ph type="sldNum" sz="quarter" idx="12"/>
          </p:nvPr>
        </p:nvSpPr>
        <p:spPr/>
        <p:txBody>
          <a:bodyPr/>
          <a:lstStyle/>
          <a:p>
            <a:fld id="{DF28FB93-0A08-4E7D-8E63-9EFA29F1E093}" type="slidenum">
              <a:rPr lang="en-US" smtClean="0"/>
              <a:pPr/>
              <a:t>14</a:t>
            </a:fld>
            <a:endParaRPr lang="en-US"/>
          </a:p>
        </p:txBody>
      </p:sp>
    </p:spTree>
    <p:extLst>
      <p:ext uri="{BB962C8B-B14F-4D97-AF65-F5344CB8AC3E}">
        <p14:creationId xmlns:p14="http://schemas.microsoft.com/office/powerpoint/2010/main" val="24637492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T-S Migration Model</a:t>
            </a:r>
            <a:endParaRPr lang="en-US" dirty="0"/>
          </a:p>
        </p:txBody>
      </p:sp>
      <p:sp>
        <p:nvSpPr>
          <p:cNvPr id="4" name="Oval 3"/>
          <p:cNvSpPr/>
          <p:nvPr/>
        </p:nvSpPr>
        <p:spPr>
          <a:xfrm>
            <a:off x="2241549" y="1929751"/>
            <a:ext cx="1813630" cy="56889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877533" y="5759445"/>
            <a:ext cx="555914" cy="5174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3148364" y="2214200"/>
            <a:ext cx="0" cy="3777234"/>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55118" y="2009769"/>
            <a:ext cx="1768258" cy="369332"/>
          </a:xfrm>
          <a:prstGeom prst="rect">
            <a:avLst/>
          </a:prstGeom>
          <a:noFill/>
        </p:spPr>
        <p:txBody>
          <a:bodyPr wrap="none" rtlCol="0">
            <a:spAutoFit/>
          </a:bodyPr>
          <a:lstStyle/>
          <a:p>
            <a:r>
              <a:rPr lang="en-US" dirty="0" smtClean="0"/>
              <a:t>Summer Feeding</a:t>
            </a:r>
            <a:endParaRPr lang="en-US" dirty="0"/>
          </a:p>
        </p:txBody>
      </p:sp>
      <p:sp>
        <p:nvSpPr>
          <p:cNvPr id="12" name="TextBox 11"/>
          <p:cNvSpPr txBox="1"/>
          <p:nvPr/>
        </p:nvSpPr>
        <p:spPr>
          <a:xfrm>
            <a:off x="155118" y="5803471"/>
            <a:ext cx="1562898" cy="369332"/>
          </a:xfrm>
          <a:prstGeom prst="rect">
            <a:avLst/>
          </a:prstGeom>
          <a:noFill/>
        </p:spPr>
        <p:txBody>
          <a:bodyPr wrap="none" rtlCol="0">
            <a:spAutoFit/>
          </a:bodyPr>
          <a:lstStyle/>
          <a:p>
            <a:r>
              <a:rPr lang="en-US" dirty="0" smtClean="0"/>
              <a:t>Winter Calving</a:t>
            </a:r>
            <a:endParaRPr lang="en-US" dirty="0"/>
          </a:p>
        </p:txBody>
      </p:sp>
      <p:grpSp>
        <p:nvGrpSpPr>
          <p:cNvPr id="25" name="Group 24"/>
          <p:cNvGrpSpPr/>
          <p:nvPr/>
        </p:nvGrpSpPr>
        <p:grpSpPr>
          <a:xfrm rot="18711873">
            <a:off x="2227687" y="3761591"/>
            <a:ext cx="592180" cy="542220"/>
            <a:chOff x="1980203" y="3412232"/>
            <a:chExt cx="592180" cy="542220"/>
          </a:xfrm>
        </p:grpSpPr>
        <p:cxnSp>
          <p:nvCxnSpPr>
            <p:cNvPr id="15" name="Straight Connector 14"/>
            <p:cNvCxnSpPr/>
            <p:nvPr/>
          </p:nvCxnSpPr>
          <p:spPr>
            <a:xfrm flipH="1">
              <a:off x="1980203" y="3412232"/>
              <a:ext cx="592180" cy="5422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2363372" y="3412232"/>
              <a:ext cx="209011"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a:off x="3865042" y="5605634"/>
            <a:ext cx="1864974"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1923376" y="2583532"/>
            <a:ext cx="3772785" cy="3810775"/>
            <a:chOff x="752528" y="2563767"/>
            <a:chExt cx="3772785" cy="3810775"/>
          </a:xfrm>
        </p:grpSpPr>
        <p:sp>
          <p:nvSpPr>
            <p:cNvPr id="53" name="TextBox 52"/>
            <p:cNvSpPr txBox="1"/>
            <p:nvPr/>
          </p:nvSpPr>
          <p:spPr>
            <a:xfrm>
              <a:off x="3515625" y="6005210"/>
              <a:ext cx="261986" cy="369332"/>
            </a:xfrm>
            <a:prstGeom prst="rect">
              <a:avLst/>
            </a:prstGeom>
            <a:noFill/>
          </p:spPr>
          <p:txBody>
            <a:bodyPr wrap="none" rtlCol="0">
              <a:spAutoFit/>
            </a:bodyPr>
            <a:lstStyle/>
            <a:p>
              <a:r>
                <a:rPr lang="en-US" dirty="0" smtClean="0"/>
                <a:t>t</a:t>
              </a:r>
              <a:endParaRPr lang="en-US" dirty="0"/>
            </a:p>
          </p:txBody>
        </p:sp>
        <p:sp>
          <p:nvSpPr>
            <p:cNvPr id="54" name="TextBox 53"/>
            <p:cNvSpPr txBox="1"/>
            <p:nvPr/>
          </p:nvSpPr>
          <p:spPr>
            <a:xfrm rot="16200000">
              <a:off x="452288" y="3785122"/>
              <a:ext cx="969812" cy="369332"/>
            </a:xfrm>
            <a:prstGeom prst="rect">
              <a:avLst/>
            </a:prstGeom>
            <a:noFill/>
          </p:spPr>
          <p:txBody>
            <a:bodyPr wrap="none" rtlCol="0">
              <a:spAutoFit/>
            </a:bodyPr>
            <a:lstStyle/>
            <a:p>
              <a:r>
                <a:rPr lang="en-US" dirty="0" smtClean="0"/>
                <a:t>x </a:t>
              </a:r>
              <a:r>
                <a:rPr lang="en-US" sz="1200" dirty="0" smtClean="0"/>
                <a:t>(1000 km)</a:t>
              </a:r>
              <a:endParaRPr lang="en-US" dirty="0"/>
            </a:p>
          </p:txBody>
        </p:sp>
        <p:grpSp>
          <p:nvGrpSpPr>
            <p:cNvPr id="94" name="Group 93"/>
            <p:cNvGrpSpPr/>
            <p:nvPr/>
          </p:nvGrpSpPr>
          <p:grpSpPr>
            <a:xfrm>
              <a:off x="2723944" y="5715517"/>
              <a:ext cx="1801369" cy="282878"/>
              <a:chOff x="2723944" y="5715517"/>
              <a:chExt cx="1801369" cy="282878"/>
            </a:xfrm>
          </p:grpSpPr>
          <p:sp>
            <p:nvSpPr>
              <p:cNvPr id="55" name="TextBox 54"/>
              <p:cNvSpPr txBox="1"/>
              <p:nvPr/>
            </p:nvSpPr>
            <p:spPr>
              <a:xfrm>
                <a:off x="2723944" y="5715517"/>
                <a:ext cx="388297" cy="276999"/>
              </a:xfrm>
              <a:prstGeom prst="rect">
                <a:avLst/>
              </a:prstGeom>
              <a:noFill/>
            </p:spPr>
            <p:txBody>
              <a:bodyPr wrap="none" rtlCol="0">
                <a:spAutoFit/>
              </a:bodyPr>
              <a:lstStyle/>
              <a:p>
                <a:r>
                  <a:rPr lang="en-US" sz="1200" dirty="0" smtClean="0"/>
                  <a:t>Jan</a:t>
                </a:r>
                <a:endParaRPr lang="en-US" sz="1200" dirty="0"/>
              </a:p>
            </p:txBody>
          </p:sp>
          <p:sp>
            <p:nvSpPr>
              <p:cNvPr id="56" name="TextBox 55"/>
              <p:cNvSpPr txBox="1"/>
              <p:nvPr/>
            </p:nvSpPr>
            <p:spPr>
              <a:xfrm>
                <a:off x="3401561" y="5721396"/>
                <a:ext cx="412793" cy="276999"/>
              </a:xfrm>
              <a:prstGeom prst="rect">
                <a:avLst/>
              </a:prstGeom>
              <a:noFill/>
            </p:spPr>
            <p:txBody>
              <a:bodyPr wrap="none" rtlCol="0">
                <a:spAutoFit/>
              </a:bodyPr>
              <a:lstStyle/>
              <a:p>
                <a:r>
                  <a:rPr lang="en-US" sz="1200" dirty="0" smtClean="0"/>
                  <a:t>Feb</a:t>
                </a:r>
                <a:endParaRPr lang="en-US" sz="1200" dirty="0"/>
              </a:p>
            </p:txBody>
          </p:sp>
          <p:sp>
            <p:nvSpPr>
              <p:cNvPr id="57" name="TextBox 56"/>
              <p:cNvSpPr txBox="1"/>
              <p:nvPr/>
            </p:nvSpPr>
            <p:spPr>
              <a:xfrm>
                <a:off x="4081712" y="5721396"/>
                <a:ext cx="443601" cy="276999"/>
              </a:xfrm>
              <a:prstGeom prst="rect">
                <a:avLst/>
              </a:prstGeom>
              <a:noFill/>
            </p:spPr>
            <p:txBody>
              <a:bodyPr wrap="none" rtlCol="0">
                <a:spAutoFit/>
              </a:bodyPr>
              <a:lstStyle/>
              <a:p>
                <a:r>
                  <a:rPr lang="en-US" sz="1200" dirty="0" smtClean="0"/>
                  <a:t>Mar</a:t>
                </a:r>
                <a:endParaRPr lang="en-US" sz="1200" dirty="0"/>
              </a:p>
            </p:txBody>
          </p:sp>
        </p:grpSp>
        <p:grpSp>
          <p:nvGrpSpPr>
            <p:cNvPr id="92" name="Group 91"/>
            <p:cNvGrpSpPr/>
            <p:nvPr/>
          </p:nvGrpSpPr>
          <p:grpSpPr>
            <a:xfrm>
              <a:off x="2563915" y="2563767"/>
              <a:ext cx="1781226" cy="3151752"/>
              <a:chOff x="2563915" y="2563767"/>
              <a:chExt cx="1781226" cy="3151752"/>
            </a:xfrm>
          </p:grpSpPr>
          <p:cxnSp>
            <p:nvCxnSpPr>
              <p:cNvPr id="34" name="Straight Connector 33"/>
              <p:cNvCxnSpPr/>
              <p:nvPr/>
            </p:nvCxnSpPr>
            <p:spPr>
              <a:xfrm flipV="1">
                <a:off x="2694192" y="2563767"/>
                <a:ext cx="2" cy="3022102"/>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345141" y="5585871"/>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3297" y="5585871"/>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2969001" y="5585869"/>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5400000" flipV="1">
                <a:off x="2629370" y="4806672"/>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flipV="1">
                <a:off x="2628739" y="3904964"/>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5400000" flipV="1">
                <a:off x="2629370" y="3019909"/>
                <a:ext cx="0" cy="12964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2286914" y="2894980"/>
              <a:ext cx="277631" cy="2130710"/>
              <a:chOff x="2286914" y="2894980"/>
              <a:chExt cx="277631" cy="2130710"/>
            </a:xfrm>
          </p:grpSpPr>
          <p:sp>
            <p:nvSpPr>
              <p:cNvPr id="63" name="TextBox 62"/>
              <p:cNvSpPr txBox="1"/>
              <p:nvPr/>
            </p:nvSpPr>
            <p:spPr>
              <a:xfrm rot="16200000">
                <a:off x="2236293" y="4697437"/>
                <a:ext cx="379506" cy="276999"/>
              </a:xfrm>
              <a:prstGeom prst="rect">
                <a:avLst/>
              </a:prstGeom>
              <a:noFill/>
            </p:spPr>
            <p:txBody>
              <a:bodyPr wrap="none" rtlCol="0">
                <a:spAutoFit/>
              </a:bodyPr>
              <a:lstStyle/>
              <a:p>
                <a:r>
                  <a:rPr lang="en-US" sz="1200" dirty="0" smtClean="0"/>
                  <a:t>0.5</a:t>
                </a:r>
                <a:endParaRPr lang="en-US" sz="1200" dirty="0"/>
              </a:p>
            </p:txBody>
          </p:sp>
          <p:sp>
            <p:nvSpPr>
              <p:cNvPr id="64" name="TextBox 63"/>
              <p:cNvSpPr txBox="1"/>
              <p:nvPr/>
            </p:nvSpPr>
            <p:spPr>
              <a:xfrm rot="16200000">
                <a:off x="2294083" y="3831288"/>
                <a:ext cx="262662" cy="276999"/>
              </a:xfrm>
              <a:prstGeom prst="rect">
                <a:avLst/>
              </a:prstGeom>
              <a:noFill/>
            </p:spPr>
            <p:txBody>
              <a:bodyPr wrap="none" rtlCol="0">
                <a:spAutoFit/>
              </a:bodyPr>
              <a:lstStyle/>
              <a:p>
                <a:r>
                  <a:rPr lang="en-US" sz="1200" dirty="0" smtClean="0"/>
                  <a:t>1</a:t>
                </a:r>
                <a:endParaRPr lang="en-US" sz="1200" dirty="0"/>
              </a:p>
            </p:txBody>
          </p:sp>
          <p:sp>
            <p:nvSpPr>
              <p:cNvPr id="65" name="TextBox 64"/>
              <p:cNvSpPr txBox="1"/>
              <p:nvPr/>
            </p:nvSpPr>
            <p:spPr>
              <a:xfrm rot="16200000">
                <a:off x="2236293" y="2946233"/>
                <a:ext cx="379506" cy="276999"/>
              </a:xfrm>
              <a:prstGeom prst="rect">
                <a:avLst/>
              </a:prstGeom>
              <a:noFill/>
            </p:spPr>
            <p:txBody>
              <a:bodyPr wrap="none" rtlCol="0">
                <a:spAutoFit/>
              </a:bodyPr>
              <a:lstStyle/>
              <a:p>
                <a:r>
                  <a:rPr lang="en-US" sz="1200" dirty="0" smtClean="0"/>
                  <a:t>1.5</a:t>
                </a:r>
                <a:endParaRPr lang="en-US" sz="1200" dirty="0"/>
              </a:p>
            </p:txBody>
          </p:sp>
        </p:grpSp>
      </p:grpSp>
      <p:grpSp>
        <p:nvGrpSpPr>
          <p:cNvPr id="76" name="Group 75"/>
          <p:cNvGrpSpPr/>
          <p:nvPr/>
        </p:nvGrpSpPr>
        <p:grpSpPr>
          <a:xfrm>
            <a:off x="2939358" y="5168777"/>
            <a:ext cx="1246211" cy="91441"/>
            <a:chOff x="1768510" y="5149012"/>
            <a:chExt cx="1246211" cy="91441"/>
          </a:xfrm>
        </p:grpSpPr>
        <p:cxnSp>
          <p:nvCxnSpPr>
            <p:cNvPr id="9" name="Straight Connector 8"/>
            <p:cNvCxnSpPr/>
            <p:nvPr/>
          </p:nvCxnSpPr>
          <p:spPr>
            <a:xfrm flipV="1">
              <a:off x="1768510" y="5240452"/>
              <a:ext cx="450166" cy="1"/>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923281" y="5149012"/>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2923281" y="4342698"/>
            <a:ext cx="2002304" cy="91440"/>
            <a:chOff x="1752433" y="4322933"/>
            <a:chExt cx="2002304" cy="91440"/>
          </a:xfrm>
        </p:grpSpPr>
        <p:cxnSp>
          <p:nvCxnSpPr>
            <p:cNvPr id="31" name="Straight Connector 30"/>
            <p:cNvCxnSpPr/>
            <p:nvPr/>
          </p:nvCxnSpPr>
          <p:spPr>
            <a:xfrm flipV="1">
              <a:off x="1752433" y="4368653"/>
              <a:ext cx="450166" cy="1"/>
            </a:xfrm>
            <a:prstGeom prst="line">
              <a:avLst/>
            </a:prstGeom>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663297" y="4322933"/>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2923281" y="2786123"/>
            <a:ext cx="2638428" cy="91440"/>
            <a:chOff x="1752433" y="2766358"/>
            <a:chExt cx="2638428" cy="91440"/>
          </a:xfrm>
        </p:grpSpPr>
        <p:cxnSp>
          <p:nvCxnSpPr>
            <p:cNvPr id="27" name="Straight Connector 26"/>
            <p:cNvCxnSpPr/>
            <p:nvPr/>
          </p:nvCxnSpPr>
          <p:spPr>
            <a:xfrm flipV="1">
              <a:off x="1752433" y="2766358"/>
              <a:ext cx="450166" cy="1"/>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4299421" y="2766358"/>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2939358" y="5019091"/>
            <a:ext cx="1391807" cy="401875"/>
            <a:chOff x="1768510" y="4999326"/>
            <a:chExt cx="1391807" cy="401875"/>
          </a:xfrm>
        </p:grpSpPr>
        <p:cxnSp>
          <p:nvCxnSpPr>
            <p:cNvPr id="23" name="Straight Connector 22"/>
            <p:cNvCxnSpPr/>
            <p:nvPr/>
          </p:nvCxnSpPr>
          <p:spPr>
            <a:xfrm flipV="1">
              <a:off x="1768510" y="5111347"/>
              <a:ext cx="450166" cy="1"/>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1768510" y="5376250"/>
              <a:ext cx="450166" cy="1"/>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2764622" y="4999326"/>
              <a:ext cx="395695" cy="401875"/>
            </a:xfrm>
            <a:prstGeom prst="ellipse">
              <a:avLst/>
            </a:prstGeom>
            <a:solidFill>
              <a:schemeClr val="accent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2923281" y="4272223"/>
            <a:ext cx="2108711" cy="415910"/>
            <a:chOff x="1752433" y="4252458"/>
            <a:chExt cx="2108711" cy="415910"/>
          </a:xfrm>
        </p:grpSpPr>
        <p:cxnSp>
          <p:nvCxnSpPr>
            <p:cNvPr id="32" name="Straight Connector 31"/>
            <p:cNvCxnSpPr/>
            <p:nvPr/>
          </p:nvCxnSpPr>
          <p:spPr>
            <a:xfrm flipV="1">
              <a:off x="1752433" y="4252458"/>
              <a:ext cx="450166" cy="1"/>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752433" y="4668367"/>
              <a:ext cx="450166" cy="1"/>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3465449" y="4252458"/>
              <a:ext cx="395695" cy="415909"/>
            </a:xfrm>
            <a:prstGeom prst="ellipse">
              <a:avLst/>
            </a:prstGeom>
            <a:solidFill>
              <a:schemeClr val="accent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2923281" y="2647063"/>
            <a:ext cx="2782188" cy="247916"/>
            <a:chOff x="1752433" y="2627298"/>
            <a:chExt cx="2782188" cy="247916"/>
          </a:xfrm>
        </p:grpSpPr>
        <p:cxnSp>
          <p:nvCxnSpPr>
            <p:cNvPr id="29" name="Straight Connector 28"/>
            <p:cNvCxnSpPr/>
            <p:nvPr/>
          </p:nvCxnSpPr>
          <p:spPr>
            <a:xfrm flipV="1">
              <a:off x="1752433" y="2627298"/>
              <a:ext cx="450166" cy="1"/>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752433" y="2862760"/>
              <a:ext cx="450166" cy="1"/>
            </a:xfrm>
            <a:prstGeom prst="line">
              <a:avLst/>
            </a:prstGeom>
            <a:ln>
              <a:solidFill>
                <a:schemeClr val="accent1">
                  <a:alpha val="20000"/>
                </a:schemeClr>
              </a:solidFill>
            </a:ln>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4138926" y="2639752"/>
              <a:ext cx="395695" cy="235462"/>
            </a:xfrm>
            <a:prstGeom prst="ellipse">
              <a:avLst/>
            </a:prstGeom>
            <a:solidFill>
              <a:schemeClr val="accent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6" name="TextBox 85"/>
          <p:cNvSpPr txBox="1"/>
          <p:nvPr/>
        </p:nvSpPr>
        <p:spPr>
          <a:xfrm>
            <a:off x="4636297" y="2007706"/>
            <a:ext cx="1732415" cy="369332"/>
          </a:xfrm>
          <a:prstGeom prst="rect">
            <a:avLst/>
          </a:prstGeom>
          <a:noFill/>
        </p:spPr>
        <p:txBody>
          <a:bodyPr wrap="none" rtlCol="0">
            <a:spAutoFit/>
          </a:bodyPr>
          <a:lstStyle/>
          <a:p>
            <a:r>
              <a:rPr lang="en-US" dirty="0" smtClean="0"/>
              <a:t>GLM:  y ~ </a:t>
            </a:r>
            <a:r>
              <a:rPr lang="en-US" dirty="0" err="1" smtClean="0"/>
              <a:t>x:t</a:t>
            </a:r>
            <a:r>
              <a:rPr lang="en-US" dirty="0" smtClean="0"/>
              <a:t> + …</a:t>
            </a:r>
            <a:endParaRPr lang="en-US" dirty="0"/>
          </a:p>
        </p:txBody>
      </p:sp>
      <p:sp>
        <p:nvSpPr>
          <p:cNvPr id="87" name="TextBox 86"/>
          <p:cNvSpPr txBox="1"/>
          <p:nvPr/>
        </p:nvSpPr>
        <p:spPr>
          <a:xfrm>
            <a:off x="4627668" y="1682825"/>
            <a:ext cx="1884832" cy="369332"/>
          </a:xfrm>
          <a:prstGeom prst="rect">
            <a:avLst/>
          </a:prstGeom>
          <a:noFill/>
        </p:spPr>
        <p:txBody>
          <a:bodyPr wrap="square" rtlCol="0">
            <a:spAutoFit/>
          </a:bodyPr>
          <a:lstStyle/>
          <a:p>
            <a:r>
              <a:rPr lang="en-US" dirty="0" smtClean="0"/>
              <a:t>GAM y ~ s(</a:t>
            </a:r>
            <a:r>
              <a:rPr lang="en-US" dirty="0" err="1" smtClean="0"/>
              <a:t>x,t</a:t>
            </a:r>
            <a:r>
              <a:rPr lang="en-US" dirty="0" smtClean="0"/>
              <a:t>) + …</a:t>
            </a:r>
            <a:endParaRPr lang="en-US" dirty="0"/>
          </a:p>
        </p:txBody>
      </p:sp>
      <p:grpSp>
        <p:nvGrpSpPr>
          <p:cNvPr id="165" name="Group 164"/>
          <p:cNvGrpSpPr/>
          <p:nvPr/>
        </p:nvGrpSpPr>
        <p:grpSpPr>
          <a:xfrm>
            <a:off x="5765741" y="2603200"/>
            <a:ext cx="2613308" cy="3810775"/>
            <a:chOff x="5765741" y="2603200"/>
            <a:chExt cx="2613308" cy="3810775"/>
          </a:xfrm>
        </p:grpSpPr>
        <p:sp>
          <p:nvSpPr>
            <p:cNvPr id="116" name="TextBox 115"/>
            <p:cNvSpPr txBox="1"/>
            <p:nvPr/>
          </p:nvSpPr>
          <p:spPr>
            <a:xfrm>
              <a:off x="7335506" y="6044643"/>
              <a:ext cx="261986" cy="369332"/>
            </a:xfrm>
            <a:prstGeom prst="rect">
              <a:avLst/>
            </a:prstGeom>
            <a:noFill/>
          </p:spPr>
          <p:txBody>
            <a:bodyPr wrap="none" rtlCol="0">
              <a:spAutoFit/>
            </a:bodyPr>
            <a:lstStyle/>
            <a:p>
              <a:r>
                <a:rPr lang="en-US" dirty="0" smtClean="0"/>
                <a:t>t</a:t>
              </a:r>
              <a:endParaRPr lang="en-US" dirty="0"/>
            </a:p>
          </p:txBody>
        </p:sp>
        <p:grpSp>
          <p:nvGrpSpPr>
            <p:cNvPr id="118" name="Group 117"/>
            <p:cNvGrpSpPr/>
            <p:nvPr/>
          </p:nvGrpSpPr>
          <p:grpSpPr>
            <a:xfrm>
              <a:off x="6543825" y="5754950"/>
              <a:ext cx="1801369" cy="282878"/>
              <a:chOff x="2723944" y="5715517"/>
              <a:chExt cx="1801369" cy="282878"/>
            </a:xfrm>
          </p:grpSpPr>
          <p:sp>
            <p:nvSpPr>
              <p:cNvPr id="131" name="TextBox 130"/>
              <p:cNvSpPr txBox="1"/>
              <p:nvPr/>
            </p:nvSpPr>
            <p:spPr>
              <a:xfrm>
                <a:off x="2723944" y="5715517"/>
                <a:ext cx="388297" cy="276999"/>
              </a:xfrm>
              <a:prstGeom prst="rect">
                <a:avLst/>
              </a:prstGeom>
              <a:noFill/>
            </p:spPr>
            <p:txBody>
              <a:bodyPr wrap="none" rtlCol="0">
                <a:spAutoFit/>
              </a:bodyPr>
              <a:lstStyle/>
              <a:p>
                <a:r>
                  <a:rPr lang="en-US" sz="1200" dirty="0" smtClean="0"/>
                  <a:t>Jan</a:t>
                </a:r>
                <a:endParaRPr lang="en-US" sz="1200" dirty="0"/>
              </a:p>
            </p:txBody>
          </p:sp>
          <p:sp>
            <p:nvSpPr>
              <p:cNvPr id="132" name="TextBox 131"/>
              <p:cNvSpPr txBox="1"/>
              <p:nvPr/>
            </p:nvSpPr>
            <p:spPr>
              <a:xfrm>
                <a:off x="3401561" y="5721396"/>
                <a:ext cx="412793" cy="276999"/>
              </a:xfrm>
              <a:prstGeom prst="rect">
                <a:avLst/>
              </a:prstGeom>
              <a:noFill/>
            </p:spPr>
            <p:txBody>
              <a:bodyPr wrap="none" rtlCol="0">
                <a:spAutoFit/>
              </a:bodyPr>
              <a:lstStyle/>
              <a:p>
                <a:r>
                  <a:rPr lang="en-US" sz="1200" dirty="0" smtClean="0"/>
                  <a:t>Feb</a:t>
                </a:r>
                <a:endParaRPr lang="en-US" sz="1200" dirty="0"/>
              </a:p>
            </p:txBody>
          </p:sp>
          <p:sp>
            <p:nvSpPr>
              <p:cNvPr id="133" name="TextBox 132"/>
              <p:cNvSpPr txBox="1"/>
              <p:nvPr/>
            </p:nvSpPr>
            <p:spPr>
              <a:xfrm>
                <a:off x="4081712" y="5721396"/>
                <a:ext cx="443601" cy="276999"/>
              </a:xfrm>
              <a:prstGeom prst="rect">
                <a:avLst/>
              </a:prstGeom>
              <a:noFill/>
            </p:spPr>
            <p:txBody>
              <a:bodyPr wrap="none" rtlCol="0">
                <a:spAutoFit/>
              </a:bodyPr>
              <a:lstStyle/>
              <a:p>
                <a:r>
                  <a:rPr lang="en-US" sz="1200" dirty="0" smtClean="0"/>
                  <a:t>Mar</a:t>
                </a:r>
                <a:endParaRPr lang="en-US" sz="1200" dirty="0"/>
              </a:p>
            </p:txBody>
          </p:sp>
        </p:grpSp>
        <p:grpSp>
          <p:nvGrpSpPr>
            <p:cNvPr id="164" name="Group 163"/>
            <p:cNvGrpSpPr/>
            <p:nvPr/>
          </p:nvGrpSpPr>
          <p:grpSpPr>
            <a:xfrm>
              <a:off x="5765741" y="2603200"/>
              <a:ext cx="2613308" cy="3151752"/>
              <a:chOff x="5765741" y="2603200"/>
              <a:chExt cx="2613308" cy="3151752"/>
            </a:xfrm>
          </p:grpSpPr>
          <p:sp>
            <p:nvSpPr>
              <p:cNvPr id="117" name="TextBox 116"/>
              <p:cNvSpPr txBox="1"/>
              <p:nvPr/>
            </p:nvSpPr>
            <p:spPr>
              <a:xfrm rot="16200000">
                <a:off x="5568801" y="3850937"/>
                <a:ext cx="763212" cy="369332"/>
              </a:xfrm>
              <a:prstGeom prst="rect">
                <a:avLst/>
              </a:prstGeom>
              <a:noFill/>
            </p:spPr>
            <p:txBody>
              <a:bodyPr wrap="none" rtlCol="0">
                <a:spAutoFit/>
              </a:bodyPr>
              <a:lstStyle/>
              <a:p>
                <a:r>
                  <a:rPr lang="en-US" dirty="0" smtClean="0"/>
                  <a:t>W </a:t>
                </a:r>
                <a:r>
                  <a:rPr lang="en-US" sz="1200" dirty="0" smtClean="0"/>
                  <a:t>( km)</a:t>
                </a:r>
                <a:endParaRPr lang="en-US" dirty="0"/>
              </a:p>
            </p:txBody>
          </p:sp>
          <p:grpSp>
            <p:nvGrpSpPr>
              <p:cNvPr id="119" name="Group 118"/>
              <p:cNvGrpSpPr/>
              <p:nvPr/>
            </p:nvGrpSpPr>
            <p:grpSpPr>
              <a:xfrm>
                <a:off x="6383796" y="2603200"/>
                <a:ext cx="1781226" cy="3151752"/>
                <a:chOff x="2563915" y="2563767"/>
                <a:chExt cx="1781226" cy="3151752"/>
              </a:xfrm>
            </p:grpSpPr>
            <p:cxnSp>
              <p:nvCxnSpPr>
                <p:cNvPr id="124" name="Straight Connector 123"/>
                <p:cNvCxnSpPr/>
                <p:nvPr/>
              </p:nvCxnSpPr>
              <p:spPr>
                <a:xfrm flipV="1">
                  <a:off x="2694192" y="2563767"/>
                  <a:ext cx="2" cy="30221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4345141" y="5585871"/>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3663297" y="5585871"/>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2969001" y="5585869"/>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5400000" flipV="1">
                  <a:off x="2629370" y="4806672"/>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rot="5400000" flipV="1">
                  <a:off x="2628739" y="3904964"/>
                  <a:ext cx="0" cy="129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rot="5400000" flipV="1">
                  <a:off x="2629370" y="3019909"/>
                  <a:ext cx="0" cy="12964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6106795" y="2953837"/>
                <a:ext cx="277631" cy="2091862"/>
                <a:chOff x="2286914" y="2914404"/>
                <a:chExt cx="277631" cy="2091862"/>
              </a:xfrm>
            </p:grpSpPr>
            <p:sp>
              <p:nvSpPr>
                <p:cNvPr id="121" name="TextBox 120"/>
                <p:cNvSpPr txBox="1"/>
                <p:nvPr/>
              </p:nvSpPr>
              <p:spPr>
                <a:xfrm rot="16200000">
                  <a:off x="2255717" y="4697437"/>
                  <a:ext cx="340658" cy="276999"/>
                </a:xfrm>
                <a:prstGeom prst="rect">
                  <a:avLst/>
                </a:prstGeom>
                <a:noFill/>
              </p:spPr>
              <p:txBody>
                <a:bodyPr wrap="none" rtlCol="0">
                  <a:spAutoFit/>
                </a:bodyPr>
                <a:lstStyle/>
                <a:p>
                  <a:r>
                    <a:rPr lang="en-US" sz="1200" dirty="0" smtClean="0"/>
                    <a:t>10</a:t>
                  </a:r>
                  <a:endParaRPr lang="en-US" sz="1200" dirty="0"/>
                </a:p>
              </p:txBody>
            </p:sp>
            <p:sp>
              <p:nvSpPr>
                <p:cNvPr id="122" name="TextBox 121"/>
                <p:cNvSpPr txBox="1"/>
                <p:nvPr/>
              </p:nvSpPr>
              <p:spPr>
                <a:xfrm rot="16200000">
                  <a:off x="2255085" y="3831288"/>
                  <a:ext cx="340658" cy="276999"/>
                </a:xfrm>
                <a:prstGeom prst="rect">
                  <a:avLst/>
                </a:prstGeom>
                <a:noFill/>
              </p:spPr>
              <p:txBody>
                <a:bodyPr wrap="none" rtlCol="0">
                  <a:spAutoFit/>
                </a:bodyPr>
                <a:lstStyle/>
                <a:p>
                  <a:r>
                    <a:rPr lang="en-US" sz="1200" dirty="0"/>
                    <a:t>2</a:t>
                  </a:r>
                  <a:r>
                    <a:rPr lang="en-US" sz="1200" dirty="0" smtClean="0"/>
                    <a:t>0</a:t>
                  </a:r>
                  <a:endParaRPr lang="en-US" sz="1200" dirty="0"/>
                </a:p>
              </p:txBody>
            </p:sp>
            <p:sp>
              <p:nvSpPr>
                <p:cNvPr id="123" name="TextBox 122"/>
                <p:cNvSpPr txBox="1"/>
                <p:nvPr/>
              </p:nvSpPr>
              <p:spPr>
                <a:xfrm rot="16200000">
                  <a:off x="2255717" y="2946233"/>
                  <a:ext cx="340658" cy="276999"/>
                </a:xfrm>
                <a:prstGeom prst="rect">
                  <a:avLst/>
                </a:prstGeom>
                <a:noFill/>
              </p:spPr>
              <p:txBody>
                <a:bodyPr wrap="none" rtlCol="0">
                  <a:spAutoFit/>
                </a:bodyPr>
                <a:lstStyle/>
                <a:p>
                  <a:r>
                    <a:rPr lang="en-US" sz="1200" dirty="0" smtClean="0"/>
                    <a:t>30</a:t>
                  </a:r>
                  <a:endParaRPr lang="en-US" sz="1200" dirty="0"/>
                </a:p>
              </p:txBody>
            </p:sp>
          </p:grpSp>
          <p:cxnSp>
            <p:nvCxnSpPr>
              <p:cNvPr id="134" name="Straight Connector 133"/>
              <p:cNvCxnSpPr/>
              <p:nvPr/>
            </p:nvCxnSpPr>
            <p:spPr>
              <a:xfrm>
                <a:off x="6514075" y="5605557"/>
                <a:ext cx="1864974" cy="0"/>
              </a:xfrm>
              <a:prstGeom prst="line">
                <a:avLst/>
              </a:prstGeom>
            </p:spPr>
            <p:style>
              <a:lnRef idx="2">
                <a:schemeClr val="accent1"/>
              </a:lnRef>
              <a:fillRef idx="0">
                <a:schemeClr val="accent1"/>
              </a:fillRef>
              <a:effectRef idx="1">
                <a:schemeClr val="accent1"/>
              </a:effectRef>
              <a:fontRef idx="minor">
                <a:schemeClr val="tx1"/>
              </a:fontRef>
            </p:style>
          </p:cxnSp>
        </p:grpSp>
      </p:grpSp>
      <p:cxnSp>
        <p:nvCxnSpPr>
          <p:cNvPr id="136" name="Straight Connector 135"/>
          <p:cNvCxnSpPr/>
          <p:nvPr/>
        </p:nvCxnSpPr>
        <p:spPr>
          <a:xfrm>
            <a:off x="2806971" y="5260217"/>
            <a:ext cx="67276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2594633" y="2795426"/>
            <a:ext cx="1107462" cy="1"/>
          </a:xfrm>
          <a:prstGeom prst="line">
            <a:avLst/>
          </a:prstGeom>
        </p:spPr>
        <p:style>
          <a:lnRef idx="2">
            <a:schemeClr val="accent1"/>
          </a:lnRef>
          <a:fillRef idx="0">
            <a:schemeClr val="accent1"/>
          </a:fillRef>
          <a:effectRef idx="1">
            <a:schemeClr val="accent1"/>
          </a:effectRef>
          <a:fontRef idx="minor">
            <a:schemeClr val="tx1"/>
          </a:fontRef>
        </p:style>
      </p:cxnSp>
      <p:sp>
        <p:nvSpPr>
          <p:cNvPr id="161" name="Oval 160"/>
          <p:cNvSpPr/>
          <p:nvPr/>
        </p:nvSpPr>
        <p:spPr>
          <a:xfrm>
            <a:off x="6788882" y="4219488"/>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7477560" y="4803494"/>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8165022" y="3594631"/>
            <a:ext cx="91440" cy="914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TextBox 165"/>
          <p:cNvSpPr txBox="1"/>
          <p:nvPr/>
        </p:nvSpPr>
        <p:spPr>
          <a:xfrm>
            <a:off x="6571418" y="1684967"/>
            <a:ext cx="2572582" cy="369332"/>
          </a:xfrm>
          <a:prstGeom prst="rect">
            <a:avLst/>
          </a:prstGeom>
          <a:noFill/>
        </p:spPr>
        <p:txBody>
          <a:bodyPr wrap="square" rtlCol="0">
            <a:spAutoFit/>
          </a:bodyPr>
          <a:lstStyle/>
          <a:p>
            <a:r>
              <a:rPr lang="en-US" dirty="0" smtClean="0"/>
              <a:t>GAM y ~ s(</a:t>
            </a:r>
            <a:r>
              <a:rPr lang="en-US" dirty="0" err="1" smtClean="0"/>
              <a:t>x,t</a:t>
            </a:r>
            <a:r>
              <a:rPr lang="en-US" dirty="0" smtClean="0"/>
              <a:t>) + s(</a:t>
            </a:r>
            <a:r>
              <a:rPr lang="en-US" dirty="0" err="1" smtClean="0"/>
              <a:t>w,t</a:t>
            </a:r>
            <a:r>
              <a:rPr lang="en-US" dirty="0" smtClean="0"/>
              <a:t>) +…</a:t>
            </a:r>
            <a:endParaRPr lang="en-US" dirty="0"/>
          </a:p>
        </p:txBody>
      </p:sp>
      <p:sp>
        <p:nvSpPr>
          <p:cNvPr id="83" name="TextBox 82"/>
          <p:cNvSpPr txBox="1"/>
          <p:nvPr/>
        </p:nvSpPr>
        <p:spPr>
          <a:xfrm>
            <a:off x="0" y="0"/>
            <a:ext cx="3211411" cy="369332"/>
          </a:xfrm>
          <a:prstGeom prst="rect">
            <a:avLst/>
          </a:prstGeom>
          <a:noFill/>
        </p:spPr>
        <p:txBody>
          <a:bodyPr wrap="none" rtlCol="0">
            <a:spAutoFit/>
          </a:bodyPr>
          <a:lstStyle/>
          <a:p>
            <a:r>
              <a:rPr lang="en-US" dirty="0">
                <a:solidFill>
                  <a:schemeClr val="tx1">
                    <a:alpha val="50000"/>
                  </a:schemeClr>
                </a:solidFill>
              </a:rPr>
              <a:t>2. Predicting Seasonal Migration</a:t>
            </a:r>
          </a:p>
        </p:txBody>
      </p:sp>
      <p:sp>
        <p:nvSpPr>
          <p:cNvPr id="3" name="Slide Number Placeholder 2"/>
          <p:cNvSpPr>
            <a:spLocks noGrp="1"/>
          </p:cNvSpPr>
          <p:nvPr>
            <p:ph type="sldNum" sz="quarter" idx="12"/>
          </p:nvPr>
        </p:nvSpPr>
        <p:spPr/>
        <p:txBody>
          <a:bodyPr/>
          <a:lstStyle/>
          <a:p>
            <a:fld id="{DF28FB93-0A08-4E7D-8E63-9EFA29F1E093}" type="slidenum">
              <a:rPr lang="en-US" smtClean="0"/>
              <a:pPr/>
              <a:t>15</a:t>
            </a:fld>
            <a:endParaRPr lang="en-US"/>
          </a:p>
        </p:txBody>
      </p:sp>
    </p:spTree>
    <p:extLst>
      <p:ext uri="{BB962C8B-B14F-4D97-AF65-F5344CB8AC3E}">
        <p14:creationId xmlns:p14="http://schemas.microsoft.com/office/powerpoint/2010/main" val="967130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8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5"/>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8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6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87" grpId="0"/>
      <p:bldP spid="87" grpId="1"/>
      <p:bldP spid="161" grpId="0" animBg="1"/>
      <p:bldP spid="162" grpId="0" animBg="1"/>
      <p:bldP spid="163" grpId="0" animBg="1"/>
      <p:bldP spid="16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Chapters</a:t>
            </a:r>
            <a:endParaRPr lang="en-US" dirty="0"/>
          </a:p>
        </p:txBody>
      </p:sp>
      <p:sp>
        <p:nvSpPr>
          <p:cNvPr id="3" name="Content Placeholder 2"/>
          <p:cNvSpPr>
            <a:spLocks noGrp="1"/>
          </p:cNvSpPr>
          <p:nvPr>
            <p:ph idx="1"/>
          </p:nvPr>
        </p:nvSpPr>
        <p:spPr>
          <a:xfrm>
            <a:off x="457200" y="1600201"/>
            <a:ext cx="8229600" cy="3441082"/>
          </a:xfrm>
        </p:spPr>
        <p:txBody>
          <a:bodyPr>
            <a:normAutofit/>
          </a:bodyPr>
          <a:lstStyle/>
          <a:p>
            <a:pPr marL="514350" indent="-514350">
              <a:buFont typeface="+mj-lt"/>
              <a:buAutoNum type="arabicPeriod"/>
            </a:pPr>
            <a:r>
              <a:rPr lang="en-US" sz="3600" dirty="0" smtClean="0">
                <a:solidFill>
                  <a:schemeClr val="tx1">
                    <a:alpha val="50000"/>
                  </a:schemeClr>
                </a:solidFill>
              </a:rPr>
              <a:t>Robust, Dynamic </a:t>
            </a:r>
            <a:r>
              <a:rPr lang="en-US" sz="3600" dirty="0">
                <a:solidFill>
                  <a:schemeClr val="tx1">
                    <a:alpha val="50000"/>
                  </a:schemeClr>
                </a:solidFill>
              </a:rPr>
              <a:t>Distribution Models</a:t>
            </a:r>
          </a:p>
          <a:p>
            <a:pPr marL="514350" indent="-514350">
              <a:buFont typeface="+mj-lt"/>
              <a:buAutoNum type="arabicPeriod"/>
            </a:pPr>
            <a:r>
              <a:rPr lang="en-US" sz="3600" dirty="0" smtClean="0">
                <a:solidFill>
                  <a:schemeClr val="tx1">
                    <a:alpha val="50000"/>
                  </a:schemeClr>
                </a:solidFill>
              </a:rPr>
              <a:t>Predicting </a:t>
            </a:r>
            <a:r>
              <a:rPr lang="en-US" sz="3600" dirty="0">
                <a:solidFill>
                  <a:schemeClr val="tx1">
                    <a:alpha val="50000"/>
                  </a:schemeClr>
                </a:solidFill>
              </a:rPr>
              <a:t>Seasonal Migration</a:t>
            </a:r>
          </a:p>
          <a:p>
            <a:pPr marL="514350" indent="-514350">
              <a:buFont typeface="+mj-lt"/>
              <a:buAutoNum type="arabicPeriod"/>
            </a:pPr>
            <a:r>
              <a:rPr lang="en-US" sz="3600" dirty="0"/>
              <a:t>Probabilistic Range Maps</a:t>
            </a:r>
          </a:p>
          <a:p>
            <a:pPr marL="514350" indent="-514350">
              <a:buFont typeface="+mj-lt"/>
              <a:buAutoNum type="arabicPeriod"/>
            </a:pPr>
            <a:r>
              <a:rPr lang="en-US" sz="3600" dirty="0">
                <a:solidFill>
                  <a:schemeClr val="tx1">
                    <a:alpha val="50000"/>
                  </a:schemeClr>
                </a:solidFill>
              </a:rPr>
              <a:t>Decision Mapping</a:t>
            </a:r>
          </a:p>
          <a:p>
            <a:pPr marL="514350" indent="-514350">
              <a:buFont typeface="+mj-lt"/>
              <a:buAutoNum type="arabicPeriod"/>
            </a:pPr>
            <a:r>
              <a:rPr lang="en-US" sz="3600" dirty="0" smtClean="0">
                <a:solidFill>
                  <a:schemeClr val="tx1">
                    <a:alpha val="50000"/>
                  </a:schemeClr>
                </a:solidFill>
              </a:rPr>
              <a:t>Conservation Routing</a:t>
            </a:r>
            <a:endParaRPr lang="en-US" sz="3600" dirty="0">
              <a:solidFill>
                <a:schemeClr val="tx1">
                  <a:alpha val="50000"/>
                </a:schemeClr>
              </a:solidFill>
            </a:endParaRPr>
          </a:p>
        </p:txBody>
      </p:sp>
      <p:sp>
        <p:nvSpPr>
          <p:cNvPr id="4" name="Slide Number Placeholder 3"/>
          <p:cNvSpPr>
            <a:spLocks noGrp="1"/>
          </p:cNvSpPr>
          <p:nvPr>
            <p:ph type="sldNum" sz="quarter" idx="12"/>
          </p:nvPr>
        </p:nvSpPr>
        <p:spPr/>
        <p:txBody>
          <a:bodyPr/>
          <a:lstStyle/>
          <a:p>
            <a:fld id="{DF28FB93-0A08-4E7D-8E63-9EFA29F1E093}" type="slidenum">
              <a:rPr lang="en-US" smtClean="0"/>
              <a:pPr/>
              <a:t>16</a:t>
            </a:fld>
            <a:endParaRPr lang="en-US"/>
          </a:p>
        </p:txBody>
      </p:sp>
    </p:spTree>
    <p:extLst>
      <p:ext uri="{BB962C8B-B14F-4D97-AF65-F5344CB8AC3E}">
        <p14:creationId xmlns:p14="http://schemas.microsoft.com/office/powerpoint/2010/main" val="29878335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p:cNvPicPr>
            <a:picLocks noChangeAspect="1"/>
          </p:cNvPicPr>
          <p:nvPr/>
        </p:nvPicPr>
        <p:blipFill>
          <a:blip r:embed="rId2"/>
          <a:srcRect/>
          <a:stretch>
            <a:fillRect/>
          </a:stretch>
        </p:blipFill>
        <p:spPr bwMode="auto">
          <a:xfrm>
            <a:off x="5513628" y="0"/>
            <a:ext cx="3630372" cy="6858000"/>
          </a:xfrm>
          <a:prstGeom prst="rect">
            <a:avLst/>
          </a:prstGeom>
          <a:noFill/>
          <a:ln w="9525">
            <a:noFill/>
            <a:miter lim="800000"/>
            <a:headEnd/>
            <a:tailEnd/>
          </a:ln>
        </p:spPr>
      </p:pic>
      <p:sp>
        <p:nvSpPr>
          <p:cNvPr id="9" name="Title 8"/>
          <p:cNvSpPr>
            <a:spLocks noGrp="1"/>
          </p:cNvSpPr>
          <p:nvPr>
            <p:ph type="title"/>
          </p:nvPr>
        </p:nvSpPr>
        <p:spPr>
          <a:xfrm>
            <a:off x="232172" y="107156"/>
            <a:ext cx="4768453" cy="1393031"/>
          </a:xfrm>
        </p:spPr>
        <p:txBody>
          <a:bodyPr/>
          <a:lstStyle/>
          <a:p>
            <a:r>
              <a:rPr lang="en-US" dirty="0" smtClean="0"/>
              <a:t>Business as Usual</a:t>
            </a:r>
            <a:endParaRPr lang="en-US" dirty="0"/>
          </a:p>
        </p:txBody>
      </p:sp>
      <p:sp>
        <p:nvSpPr>
          <p:cNvPr id="15363" name="Content Placeholder 2"/>
          <p:cNvSpPr>
            <a:spLocks noGrp="1"/>
          </p:cNvSpPr>
          <p:nvPr>
            <p:ph idx="1"/>
          </p:nvPr>
        </p:nvSpPr>
        <p:spPr>
          <a:xfrm>
            <a:off x="1" y="5768196"/>
            <a:ext cx="5516163" cy="1089805"/>
          </a:xfrm>
        </p:spPr>
        <p:txBody>
          <a:bodyPr/>
          <a:lstStyle/>
          <a:p>
            <a:pPr eaLnBrk="1" hangingPunct="1">
              <a:buFont typeface="Arial" charset="0"/>
              <a:buNone/>
            </a:pPr>
            <a:r>
              <a:rPr lang="en-US" sz="2000" dirty="0" err="1"/>
              <a:t>Schipper</a:t>
            </a:r>
            <a:r>
              <a:rPr lang="en-US" sz="2000" dirty="0"/>
              <a:t> et </a:t>
            </a:r>
            <a:r>
              <a:rPr lang="en-US" sz="2000" dirty="0" smtClean="0"/>
              <a:t>al</a:t>
            </a:r>
            <a:r>
              <a:rPr lang="en-US" sz="2000" dirty="0"/>
              <a:t> </a:t>
            </a:r>
            <a:r>
              <a:rPr lang="en-US" sz="2000" dirty="0" smtClean="0"/>
              <a:t>(2008) </a:t>
            </a:r>
            <a:r>
              <a:rPr lang="en-US" sz="2000" dirty="0"/>
              <a:t>The Status of the World's Land and Marine Mammals: Diversity, Threat, and Knowledge. Science.</a:t>
            </a:r>
          </a:p>
          <a:p>
            <a:pPr eaLnBrk="1" hangingPunct="1">
              <a:buFont typeface="Arial" charset="0"/>
              <a:buNone/>
            </a:pPr>
            <a:endParaRPr lang="en-US" sz="2000" dirty="0"/>
          </a:p>
        </p:txBody>
      </p:sp>
      <p:sp>
        <p:nvSpPr>
          <p:cNvPr id="10" name="TextBox 9"/>
          <p:cNvSpPr txBox="1"/>
          <p:nvPr/>
        </p:nvSpPr>
        <p:spPr>
          <a:xfrm>
            <a:off x="436532" y="1931552"/>
            <a:ext cx="184656" cy="369328"/>
          </a:xfrm>
          <a:prstGeom prst="rect">
            <a:avLst/>
          </a:prstGeom>
          <a:noFill/>
        </p:spPr>
        <p:txBody>
          <a:bodyPr wrap="none" lIns="91435" tIns="45718" rIns="91435" bIns="45718" rtlCol="0">
            <a:spAutoFit/>
          </a:bodyPr>
          <a:lstStyle/>
          <a:p>
            <a:endParaRPr lang="en-US" dirty="0"/>
          </a:p>
        </p:txBody>
      </p:sp>
      <p:pic>
        <p:nvPicPr>
          <p:cNvPr id="11" name="Picture 10"/>
          <p:cNvPicPr>
            <a:picLocks noChangeAspect="1"/>
          </p:cNvPicPr>
          <p:nvPr/>
        </p:nvPicPr>
        <p:blipFill>
          <a:blip r:embed="rId3"/>
          <a:stretch>
            <a:fillRect/>
          </a:stretch>
        </p:blipFill>
        <p:spPr>
          <a:xfrm>
            <a:off x="1536700" y="1588683"/>
            <a:ext cx="3196936" cy="2354229"/>
          </a:xfrm>
          <a:prstGeom prst="rect">
            <a:avLst/>
          </a:prstGeom>
        </p:spPr>
      </p:pic>
      <p:sp>
        <p:nvSpPr>
          <p:cNvPr id="12" name="TextBox 11"/>
          <p:cNvSpPr txBox="1"/>
          <p:nvPr/>
        </p:nvSpPr>
        <p:spPr>
          <a:xfrm>
            <a:off x="6988873" y="1237677"/>
            <a:ext cx="1703777" cy="369328"/>
          </a:xfrm>
          <a:prstGeom prst="rect">
            <a:avLst/>
          </a:prstGeom>
          <a:noFill/>
        </p:spPr>
        <p:txBody>
          <a:bodyPr wrap="none" lIns="91435" tIns="45718" rIns="91435" bIns="45718" rtlCol="0">
            <a:spAutoFit/>
          </a:bodyPr>
          <a:lstStyle/>
          <a:p>
            <a:pPr algn="r"/>
            <a:r>
              <a:rPr lang="en-US" dirty="0" smtClean="0">
                <a:solidFill>
                  <a:schemeClr val="bg2"/>
                </a:solidFill>
              </a:rPr>
              <a:t>Species richness</a:t>
            </a:r>
            <a:endParaRPr lang="en-US" dirty="0">
              <a:solidFill>
                <a:schemeClr val="bg2"/>
              </a:solidFill>
            </a:endParaRPr>
          </a:p>
        </p:txBody>
      </p:sp>
      <p:sp>
        <p:nvSpPr>
          <p:cNvPr id="13" name="TextBox 12"/>
          <p:cNvSpPr txBox="1"/>
          <p:nvPr/>
        </p:nvSpPr>
        <p:spPr>
          <a:xfrm>
            <a:off x="6419034" y="2763986"/>
            <a:ext cx="2241296" cy="369328"/>
          </a:xfrm>
          <a:prstGeom prst="rect">
            <a:avLst/>
          </a:prstGeom>
          <a:noFill/>
        </p:spPr>
        <p:txBody>
          <a:bodyPr wrap="none" lIns="91435" tIns="45718" rIns="91435" bIns="45718" rtlCol="0">
            <a:spAutoFit/>
          </a:bodyPr>
          <a:lstStyle/>
          <a:p>
            <a:pPr algn="r"/>
            <a:r>
              <a:rPr lang="en-US" dirty="0" err="1" smtClean="0">
                <a:solidFill>
                  <a:schemeClr val="bg2"/>
                </a:solidFill>
              </a:rPr>
              <a:t>Phylogenetic</a:t>
            </a:r>
            <a:r>
              <a:rPr lang="en-US" dirty="0" smtClean="0">
                <a:solidFill>
                  <a:schemeClr val="bg2"/>
                </a:solidFill>
              </a:rPr>
              <a:t> diversity</a:t>
            </a:r>
            <a:endParaRPr lang="en-US" dirty="0">
              <a:solidFill>
                <a:schemeClr val="bg2"/>
              </a:solidFill>
            </a:endParaRPr>
          </a:p>
        </p:txBody>
      </p:sp>
      <p:sp>
        <p:nvSpPr>
          <p:cNvPr id="14" name="TextBox 13"/>
          <p:cNvSpPr txBox="1"/>
          <p:nvPr/>
        </p:nvSpPr>
        <p:spPr>
          <a:xfrm>
            <a:off x="6357520" y="3144986"/>
            <a:ext cx="2293594" cy="369328"/>
          </a:xfrm>
          <a:prstGeom prst="rect">
            <a:avLst/>
          </a:prstGeom>
          <a:noFill/>
        </p:spPr>
        <p:txBody>
          <a:bodyPr wrap="none" lIns="91435" tIns="45718" rIns="91435" bIns="45718" rtlCol="0">
            <a:spAutoFit/>
          </a:bodyPr>
          <a:lstStyle/>
          <a:p>
            <a:pPr algn="r"/>
            <a:r>
              <a:rPr lang="en-US" dirty="0" smtClean="0"/>
              <a:t># Restricted range </a:t>
            </a:r>
            <a:r>
              <a:rPr lang="en-US" dirty="0"/>
              <a:t>s</a:t>
            </a:r>
            <a:r>
              <a:rPr lang="en-US" dirty="0" smtClean="0"/>
              <a:t>ize</a:t>
            </a:r>
            <a:endParaRPr lang="en-US" dirty="0"/>
          </a:p>
        </p:txBody>
      </p:sp>
      <p:sp>
        <p:nvSpPr>
          <p:cNvPr id="15" name="TextBox 14"/>
          <p:cNvSpPr txBox="1"/>
          <p:nvPr/>
        </p:nvSpPr>
        <p:spPr>
          <a:xfrm>
            <a:off x="6772520" y="5862786"/>
            <a:ext cx="1892455" cy="369328"/>
          </a:xfrm>
          <a:prstGeom prst="rect">
            <a:avLst/>
          </a:prstGeom>
          <a:noFill/>
        </p:spPr>
        <p:txBody>
          <a:bodyPr wrap="none" lIns="91435" tIns="45718" rIns="91435" bIns="45718" rtlCol="0">
            <a:spAutoFit/>
          </a:bodyPr>
          <a:lstStyle/>
          <a:p>
            <a:pPr algn="r"/>
            <a:r>
              <a:rPr lang="en-US" dirty="0" smtClean="0">
                <a:solidFill>
                  <a:schemeClr val="bg2"/>
                </a:solidFill>
              </a:rPr>
              <a:t>Median range size</a:t>
            </a:r>
            <a:endParaRPr lang="en-US" dirty="0">
              <a:solidFill>
                <a:schemeClr val="bg2"/>
              </a:solidFill>
            </a:endParaRPr>
          </a:p>
        </p:txBody>
      </p:sp>
      <p:pic>
        <p:nvPicPr>
          <p:cNvPr id="16" name="Picture 15"/>
          <p:cNvPicPr>
            <a:picLocks noChangeAspect="1"/>
          </p:cNvPicPr>
          <p:nvPr/>
        </p:nvPicPr>
        <p:blipFill>
          <a:blip r:embed="rId4"/>
          <a:stretch>
            <a:fillRect/>
          </a:stretch>
        </p:blipFill>
        <p:spPr>
          <a:xfrm>
            <a:off x="0" y="1570759"/>
            <a:ext cx="1485900" cy="1384300"/>
          </a:xfrm>
          <a:prstGeom prst="rect">
            <a:avLst/>
          </a:prstGeom>
        </p:spPr>
      </p:pic>
      <p:sp>
        <p:nvSpPr>
          <p:cNvPr id="17" name="TextBox 16"/>
          <p:cNvSpPr txBox="1"/>
          <p:nvPr/>
        </p:nvSpPr>
        <p:spPr>
          <a:xfrm>
            <a:off x="1275336" y="3498274"/>
            <a:ext cx="1942499" cy="369328"/>
          </a:xfrm>
          <a:prstGeom prst="rect">
            <a:avLst/>
          </a:prstGeom>
          <a:noFill/>
        </p:spPr>
        <p:txBody>
          <a:bodyPr wrap="none" lIns="91435" tIns="45718" rIns="91435" bIns="45718" rtlCol="0">
            <a:spAutoFit/>
          </a:bodyPr>
          <a:lstStyle/>
          <a:p>
            <a:r>
              <a:rPr lang="en-US" dirty="0" err="1" smtClean="0"/>
              <a:t>Eubalaena</a:t>
            </a:r>
            <a:r>
              <a:rPr lang="en-US" dirty="0" smtClean="0"/>
              <a:t> </a:t>
            </a:r>
            <a:r>
              <a:rPr lang="en-US" dirty="0" err="1" smtClean="0"/>
              <a:t>glacialis</a:t>
            </a:r>
            <a:endParaRPr lang="en-US" dirty="0"/>
          </a:p>
        </p:txBody>
      </p:sp>
      <p:sp>
        <p:nvSpPr>
          <p:cNvPr id="18" name="TextBox 17"/>
          <p:cNvSpPr txBox="1"/>
          <p:nvPr/>
        </p:nvSpPr>
        <p:spPr>
          <a:xfrm>
            <a:off x="199224" y="4071841"/>
            <a:ext cx="5229588" cy="646327"/>
          </a:xfrm>
          <a:prstGeom prst="rect">
            <a:avLst/>
          </a:prstGeom>
          <a:noFill/>
        </p:spPr>
        <p:txBody>
          <a:bodyPr wrap="square" lIns="91435" tIns="45718" rIns="91435" bIns="45718" rtlCol="0">
            <a:spAutoFit/>
          </a:bodyPr>
          <a:lstStyle/>
          <a:p>
            <a:pPr>
              <a:buFont typeface="Arial"/>
              <a:buChar char="•"/>
            </a:pPr>
            <a:r>
              <a:rPr lang="en-US" dirty="0" smtClean="0"/>
              <a:t> expert-convened range maps of species  </a:t>
            </a:r>
          </a:p>
          <a:p>
            <a:pPr>
              <a:buFont typeface="Arial"/>
              <a:buChar char="•"/>
            </a:pPr>
            <a:r>
              <a:rPr lang="en-US" dirty="0" smtClean="0"/>
              <a:t> attributes of species (</a:t>
            </a:r>
            <a:r>
              <a:rPr lang="en-US" dirty="0" err="1" smtClean="0"/>
              <a:t>eg</a:t>
            </a:r>
            <a:r>
              <a:rPr lang="en-US" dirty="0" smtClean="0"/>
              <a:t> </a:t>
            </a:r>
            <a:r>
              <a:rPr lang="en-US" dirty="0" err="1" smtClean="0"/>
              <a:t>phylogenetic</a:t>
            </a:r>
            <a:r>
              <a:rPr lang="en-US" dirty="0" smtClean="0"/>
              <a:t> diversity)</a:t>
            </a:r>
            <a:endParaRPr lang="en-US" dirty="0"/>
          </a:p>
        </p:txBody>
      </p:sp>
      <p:sp>
        <p:nvSpPr>
          <p:cNvPr id="19" name="TextBox 18"/>
          <p:cNvSpPr txBox="1"/>
          <p:nvPr/>
        </p:nvSpPr>
        <p:spPr>
          <a:xfrm>
            <a:off x="0" y="0"/>
            <a:ext cx="2766653" cy="369332"/>
          </a:xfrm>
          <a:prstGeom prst="rect">
            <a:avLst/>
          </a:prstGeom>
          <a:noFill/>
        </p:spPr>
        <p:txBody>
          <a:bodyPr wrap="none" rtlCol="0">
            <a:spAutoFit/>
          </a:bodyPr>
          <a:lstStyle/>
          <a:p>
            <a:r>
              <a:rPr lang="en-US" dirty="0" smtClean="0">
                <a:solidFill>
                  <a:schemeClr val="tx1">
                    <a:alpha val="50000"/>
                  </a:schemeClr>
                </a:solidFill>
              </a:rPr>
              <a:t>3</a:t>
            </a:r>
            <a:r>
              <a:rPr lang="en-US" dirty="0">
                <a:solidFill>
                  <a:schemeClr val="tx1">
                    <a:alpha val="50000"/>
                  </a:schemeClr>
                </a:solidFill>
              </a:rPr>
              <a:t>. Probabilistic Range </a:t>
            </a:r>
            <a:r>
              <a:rPr lang="en-US" dirty="0" smtClean="0">
                <a:solidFill>
                  <a:schemeClr val="tx1">
                    <a:alpha val="50000"/>
                  </a:schemeClr>
                </a:solidFill>
              </a:rPr>
              <a:t>Maps</a:t>
            </a:r>
            <a:endParaRPr lang="en-US" dirty="0">
              <a:solidFill>
                <a:schemeClr val="tx1">
                  <a:alpha val="50000"/>
                </a:schemeClr>
              </a:solidFill>
            </a:endParaRPr>
          </a:p>
        </p:txBody>
      </p:sp>
      <p:sp>
        <p:nvSpPr>
          <p:cNvPr id="2" name="Slide Number Placeholder 1"/>
          <p:cNvSpPr>
            <a:spLocks noGrp="1"/>
          </p:cNvSpPr>
          <p:nvPr>
            <p:ph type="sldNum" sz="quarter" idx="12"/>
          </p:nvPr>
        </p:nvSpPr>
        <p:spPr/>
        <p:txBody>
          <a:bodyPr/>
          <a:lstStyle/>
          <a:p>
            <a:fld id="{DF28FB93-0A08-4E7D-8E63-9EFA29F1E093}" type="slidenum">
              <a:rPr lang="en-US" smtClean="0"/>
              <a:pPr/>
              <a:t>17</a:t>
            </a:fld>
            <a:endParaRPr lang="en-US"/>
          </a:p>
        </p:txBody>
      </p:sp>
    </p:spTree>
    <p:extLst>
      <p:ext uri="{BB962C8B-B14F-4D97-AF65-F5344CB8AC3E}">
        <p14:creationId xmlns:p14="http://schemas.microsoft.com/office/powerpoint/2010/main" val="1854556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rcRect t="7425" r="4692" b="2848"/>
          <a:stretch>
            <a:fillRect/>
          </a:stretch>
        </p:blipFill>
        <p:spPr bwMode="auto">
          <a:xfrm>
            <a:off x="2" y="1362670"/>
            <a:ext cx="4495799" cy="4572001"/>
          </a:xfrm>
          <a:prstGeom prst="rect">
            <a:avLst/>
          </a:prstGeom>
          <a:noFill/>
          <a:ln w="9525">
            <a:noFill/>
            <a:miter lim="800000"/>
            <a:headEnd/>
            <a:tailEnd/>
          </a:ln>
          <a:effectLst>
            <a:outerShdw blurRad="50800" dist="38100" dir="2700000">
              <a:srgbClr val="000000">
                <a:alpha val="43000"/>
              </a:srgbClr>
            </a:outerShdw>
          </a:effectLst>
        </p:spPr>
      </p:pic>
      <p:pic>
        <p:nvPicPr>
          <p:cNvPr id="7" name="Picture 6" descr="kaschner_REShabitat_trapezoid.tiff"/>
          <p:cNvPicPr>
            <a:picLocks noChangeAspect="1"/>
          </p:cNvPicPr>
          <p:nvPr/>
        </p:nvPicPr>
        <p:blipFill>
          <a:blip r:embed="rId3"/>
          <a:stretch>
            <a:fillRect/>
          </a:stretch>
        </p:blipFill>
        <p:spPr>
          <a:xfrm>
            <a:off x="4914900" y="1440568"/>
            <a:ext cx="3771900" cy="1388269"/>
          </a:xfrm>
          <a:prstGeom prst="rect">
            <a:avLst/>
          </a:prstGeom>
          <a:effectLst>
            <a:outerShdw blurRad="50800" dist="38100" dir="2700000">
              <a:srgbClr val="000000">
                <a:alpha val="43000"/>
              </a:srgbClr>
            </a:outerShdw>
          </a:effectLst>
        </p:spPr>
      </p:pic>
      <p:sp>
        <p:nvSpPr>
          <p:cNvPr id="2" name="Title 1"/>
          <p:cNvSpPr>
            <a:spLocks noGrp="1"/>
          </p:cNvSpPr>
          <p:nvPr>
            <p:ph type="title"/>
          </p:nvPr>
        </p:nvSpPr>
        <p:spPr>
          <a:xfrm>
            <a:off x="457200" y="318655"/>
            <a:ext cx="8229600" cy="946727"/>
          </a:xfrm>
        </p:spPr>
        <p:txBody>
          <a:bodyPr>
            <a:normAutofit fontScale="90000"/>
          </a:bodyPr>
          <a:lstStyle/>
          <a:p>
            <a:r>
              <a:rPr lang="en-US" dirty="0" err="1" smtClean="0"/>
              <a:t>AquaMaps</a:t>
            </a:r>
            <a:r>
              <a:rPr lang="en-US" dirty="0" smtClean="0"/>
              <a:t> (no probabilities)</a:t>
            </a:r>
            <a:br>
              <a:rPr lang="en-US" dirty="0" smtClean="0"/>
            </a:br>
            <a:r>
              <a:rPr lang="en-US" sz="2200" dirty="0">
                <a:hlinkClick r:id="rId4"/>
              </a:rPr>
              <a:t>http://www.aquamaps.org</a:t>
            </a:r>
            <a:r>
              <a:rPr lang="en-US" sz="2200" dirty="0"/>
              <a:t> </a:t>
            </a:r>
            <a:endParaRPr lang="en-US" dirty="0"/>
          </a:p>
        </p:txBody>
      </p:sp>
      <p:sp>
        <p:nvSpPr>
          <p:cNvPr id="3" name="Content Placeholder 2"/>
          <p:cNvSpPr>
            <a:spLocks noGrp="1"/>
          </p:cNvSpPr>
          <p:nvPr>
            <p:ph idx="1"/>
          </p:nvPr>
        </p:nvSpPr>
        <p:spPr>
          <a:xfrm>
            <a:off x="4876800" y="3429000"/>
            <a:ext cx="3810000" cy="2581870"/>
          </a:xfrm>
        </p:spPr>
        <p:txBody>
          <a:bodyPr>
            <a:noAutofit/>
          </a:bodyPr>
          <a:lstStyle/>
          <a:p>
            <a:pPr>
              <a:buNone/>
            </a:pPr>
            <a:r>
              <a:rPr lang="en-US" sz="1500" dirty="0"/>
              <a:t>Environmental envelopes are constructed from occurrence data and modified by parameters from literature, including limits of their geographic extent and areas of exclusion.</a:t>
            </a:r>
          </a:p>
          <a:p>
            <a:pPr>
              <a:buNone/>
            </a:pPr>
            <a:r>
              <a:rPr lang="en-US" sz="1500" dirty="0"/>
              <a:t>Environment: depth, SST, salinity, </a:t>
            </a:r>
            <a:r>
              <a:rPr lang="en-US" sz="1500" dirty="0" err="1"/>
              <a:t>Chl</a:t>
            </a:r>
            <a:r>
              <a:rPr lang="en-US" sz="1500" dirty="0"/>
              <a:t>, distance from shore, distance from ice edge.</a:t>
            </a:r>
          </a:p>
          <a:p>
            <a:pPr>
              <a:buNone/>
            </a:pPr>
            <a:r>
              <a:rPr lang="en-US" sz="1500" dirty="0"/>
              <a:t>Status (10/2008): Standardized distribution maps for 9,000 species of fishes, marine mammals and invertebrates</a:t>
            </a:r>
          </a:p>
          <a:p>
            <a:endParaRPr lang="en-US" sz="1500" dirty="0"/>
          </a:p>
        </p:txBody>
      </p:sp>
      <p:sp>
        <p:nvSpPr>
          <p:cNvPr id="5" name="TextBox 4"/>
          <p:cNvSpPr txBox="1"/>
          <p:nvPr/>
        </p:nvSpPr>
        <p:spPr>
          <a:xfrm>
            <a:off x="304800" y="6061671"/>
            <a:ext cx="8839200" cy="646327"/>
          </a:xfrm>
          <a:prstGeom prst="rect">
            <a:avLst/>
          </a:prstGeom>
          <a:noFill/>
        </p:spPr>
        <p:txBody>
          <a:bodyPr wrap="square" lIns="91435" tIns="45718" rIns="91435" bIns="45718" rtlCol="0">
            <a:spAutoFit/>
          </a:bodyPr>
          <a:lstStyle/>
          <a:p>
            <a:r>
              <a:rPr lang="en-US" dirty="0" smtClean="0"/>
              <a:t>Ready JS, K </a:t>
            </a:r>
            <a:r>
              <a:rPr lang="en-US" dirty="0" err="1" smtClean="0"/>
              <a:t>Kaschner</a:t>
            </a:r>
            <a:r>
              <a:rPr lang="en-US" dirty="0" smtClean="0"/>
              <a:t>, et al. (2010</a:t>
            </a:r>
            <a:r>
              <a:rPr lang="en-US" dirty="0"/>
              <a:t>)</a:t>
            </a:r>
            <a:r>
              <a:rPr lang="en-US" dirty="0" smtClean="0"/>
              <a:t>  Predicting </a:t>
            </a:r>
            <a:r>
              <a:rPr lang="en-US" dirty="0"/>
              <a:t>the distributions of marine organisms at the global </a:t>
            </a:r>
            <a:r>
              <a:rPr lang="en-US" dirty="0" smtClean="0"/>
              <a:t>scale.  Ecological </a:t>
            </a:r>
            <a:r>
              <a:rPr lang="en-US" dirty="0" err="1" smtClean="0"/>
              <a:t>Modelling</a:t>
            </a:r>
            <a:r>
              <a:rPr lang="en-US" dirty="0" smtClean="0"/>
              <a:t>.</a:t>
            </a:r>
            <a:endParaRPr lang="en-US" dirty="0"/>
          </a:p>
        </p:txBody>
      </p:sp>
      <p:sp>
        <p:nvSpPr>
          <p:cNvPr id="8" name="Rectangle 7"/>
          <p:cNvSpPr/>
          <p:nvPr/>
        </p:nvSpPr>
        <p:spPr>
          <a:xfrm>
            <a:off x="4914900" y="2828836"/>
            <a:ext cx="4229100" cy="611705"/>
          </a:xfrm>
          <a:prstGeom prst="rect">
            <a:avLst/>
          </a:prstGeom>
        </p:spPr>
        <p:txBody>
          <a:bodyPr wrap="square" lIns="91435" tIns="45718" rIns="91435" bIns="45718">
            <a:spAutoFit/>
          </a:bodyPr>
          <a:lstStyle/>
          <a:p>
            <a:r>
              <a:rPr lang="en-US" sz="1100" dirty="0" err="1"/>
              <a:t>Kaschner</a:t>
            </a:r>
            <a:r>
              <a:rPr lang="en-US" sz="1100" dirty="0"/>
              <a:t>, K., et al (2006). Mapping world-wide distributions of marine mammal species using a relative environmental suitability (RES) model. MEPS.</a:t>
            </a:r>
          </a:p>
        </p:txBody>
      </p:sp>
      <p:sp>
        <p:nvSpPr>
          <p:cNvPr id="9" name="TextBox 8"/>
          <p:cNvSpPr txBox="1"/>
          <p:nvPr/>
        </p:nvSpPr>
        <p:spPr>
          <a:xfrm>
            <a:off x="0" y="0"/>
            <a:ext cx="2766653" cy="369332"/>
          </a:xfrm>
          <a:prstGeom prst="rect">
            <a:avLst/>
          </a:prstGeom>
          <a:noFill/>
        </p:spPr>
        <p:txBody>
          <a:bodyPr wrap="none" rtlCol="0">
            <a:spAutoFit/>
          </a:bodyPr>
          <a:lstStyle/>
          <a:p>
            <a:r>
              <a:rPr lang="en-US" dirty="0" smtClean="0">
                <a:solidFill>
                  <a:schemeClr val="tx1">
                    <a:alpha val="50000"/>
                  </a:schemeClr>
                </a:solidFill>
              </a:rPr>
              <a:t>3</a:t>
            </a:r>
            <a:r>
              <a:rPr lang="en-US" dirty="0">
                <a:solidFill>
                  <a:schemeClr val="tx1">
                    <a:alpha val="50000"/>
                  </a:schemeClr>
                </a:solidFill>
              </a:rPr>
              <a:t>. Probabilistic Range </a:t>
            </a:r>
            <a:r>
              <a:rPr lang="en-US" dirty="0" smtClean="0">
                <a:solidFill>
                  <a:schemeClr val="tx1">
                    <a:alpha val="50000"/>
                  </a:schemeClr>
                </a:solidFill>
              </a:rPr>
              <a:t>Maps</a:t>
            </a:r>
            <a:endParaRPr lang="en-US" dirty="0">
              <a:solidFill>
                <a:schemeClr val="tx1">
                  <a:alpha val="50000"/>
                </a:schemeClr>
              </a:solidFill>
            </a:endParaRPr>
          </a:p>
        </p:txBody>
      </p:sp>
      <p:sp>
        <p:nvSpPr>
          <p:cNvPr id="6" name="Slide Number Placeholder 5"/>
          <p:cNvSpPr>
            <a:spLocks noGrp="1"/>
          </p:cNvSpPr>
          <p:nvPr>
            <p:ph type="sldNum" sz="quarter" idx="12"/>
          </p:nvPr>
        </p:nvSpPr>
        <p:spPr/>
        <p:txBody>
          <a:bodyPr/>
          <a:lstStyle/>
          <a:p>
            <a:fld id="{DF28FB93-0A08-4E7D-8E63-9EFA29F1E093}" type="slidenum">
              <a:rPr lang="en-US" smtClean="0"/>
              <a:pPr/>
              <a:t>18</a:t>
            </a:fld>
            <a:endParaRPr lang="en-US"/>
          </a:p>
        </p:txBody>
      </p:sp>
    </p:spTree>
    <p:extLst>
      <p:ext uri="{BB962C8B-B14F-4D97-AF65-F5344CB8AC3E}">
        <p14:creationId xmlns:p14="http://schemas.microsoft.com/office/powerpoint/2010/main" val="331684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Probabilistic Range Maps</a:t>
            </a:r>
            <a:br>
              <a:rPr lang="en-US" dirty="0" smtClean="0"/>
            </a:br>
            <a:r>
              <a:rPr lang="en-US" sz="3100" dirty="0"/>
              <a:t>Example: Northern Right Whale</a:t>
            </a:r>
            <a:endParaRPr lang="en-US" dirty="0"/>
          </a:p>
        </p:txBody>
      </p:sp>
      <p:grpSp>
        <p:nvGrpSpPr>
          <p:cNvPr id="3" name="Group 8"/>
          <p:cNvGrpSpPr/>
          <p:nvPr/>
        </p:nvGrpSpPr>
        <p:grpSpPr>
          <a:xfrm>
            <a:off x="228601" y="1854036"/>
            <a:ext cx="2932743" cy="3944250"/>
            <a:chOff x="228600" y="1761676"/>
            <a:chExt cx="2932743" cy="3944250"/>
          </a:xfrm>
          <a:effectLst>
            <a:outerShdw blurRad="50800" dist="38100" dir="2700000">
              <a:srgbClr val="000000">
                <a:alpha val="43000"/>
              </a:srgbClr>
            </a:outerShdw>
          </a:effectLst>
        </p:grpSpPr>
        <p:pic>
          <p:nvPicPr>
            <p:cNvPr id="4" name="Picture 3" descr="effort.tif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8600" y="4391283"/>
              <a:ext cx="2932743" cy="1314643"/>
            </a:xfrm>
            <a:prstGeom prst="rect">
              <a:avLst/>
            </a:prstGeom>
          </p:spPr>
        </p:pic>
        <p:pic>
          <p:nvPicPr>
            <p:cNvPr id="5" name="Picture 4" descr="occ_ran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600" y="1761676"/>
              <a:ext cx="2932743" cy="2629607"/>
            </a:xfrm>
            <a:prstGeom prst="rect">
              <a:avLst/>
            </a:prstGeom>
          </p:spPr>
        </p:pic>
      </p:grpSp>
      <p:pic>
        <p:nvPicPr>
          <p:cNvPr id="7" name="Picture 6" descr="env.tif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24970" y="1854036"/>
            <a:ext cx="2947231" cy="3944250"/>
          </a:xfrm>
          <a:prstGeom prst="rect">
            <a:avLst/>
          </a:prstGeom>
          <a:effectLst>
            <a:outerShdw blurRad="50800" dist="38100" dir="2700000">
              <a:srgbClr val="000000">
                <a:alpha val="43000"/>
              </a:srgbClr>
            </a:outerShdw>
          </a:effectLst>
        </p:spPr>
      </p:pic>
      <p:pic>
        <p:nvPicPr>
          <p:cNvPr id="6" name="Content Placeholder 5" descr="lambda.tiff"/>
          <p:cNvPicPr>
            <a:picLocks noGrp="1" noChangeAspect="1"/>
          </p:cNvPicPr>
          <p:nvPr>
            <p:ph idx="1"/>
          </p:nvPr>
        </p:nvPicPr>
        <p:blipFill>
          <a:blip r:embed="rId5" cstate="print">
            <a:extLst>
              <a:ext uri="{28A0092B-C50C-407E-A947-70E740481C1C}">
                <a14:useLocalDpi xmlns:a14="http://schemas.microsoft.com/office/drawing/2010/main"/>
              </a:ext>
            </a:extLst>
          </a:blip>
          <a:srcRect t="896" b="-179"/>
          <a:stretch>
            <a:fillRect/>
          </a:stretch>
        </p:blipFill>
        <p:spPr>
          <a:xfrm>
            <a:off x="4419600" y="4876801"/>
            <a:ext cx="4628347" cy="1905000"/>
          </a:xfrm>
          <a:effectLst>
            <a:outerShdw blurRad="50800" dist="38100" dir="2700000">
              <a:srgbClr val="000000">
                <a:alpha val="43000"/>
              </a:srgbClr>
            </a:outerShdw>
          </a:effectLst>
        </p:spPr>
      </p:pic>
      <p:sp>
        <p:nvSpPr>
          <p:cNvPr id="11" name="TextBox 10"/>
          <p:cNvSpPr txBox="1"/>
          <p:nvPr/>
        </p:nvSpPr>
        <p:spPr>
          <a:xfrm>
            <a:off x="6153728" y="1697105"/>
            <a:ext cx="2990273" cy="3216261"/>
          </a:xfrm>
          <a:prstGeom prst="rect">
            <a:avLst/>
          </a:prstGeom>
          <a:noFill/>
        </p:spPr>
        <p:txBody>
          <a:bodyPr wrap="square" lIns="91435" tIns="45718" rIns="91435" bIns="45718" rtlCol="0">
            <a:spAutoFit/>
          </a:bodyPr>
          <a:lstStyle/>
          <a:p>
            <a:pPr algn="l"/>
            <a:r>
              <a:rPr lang="en-US" sz="1600" dirty="0"/>
              <a:t>Bayesian </a:t>
            </a:r>
            <a:r>
              <a:rPr lang="en-US" sz="1600" dirty="0" smtClean="0"/>
              <a:t>State Space Model to</a:t>
            </a:r>
            <a:endParaRPr lang="en-US" sz="1600" dirty="0"/>
          </a:p>
          <a:p>
            <a:pPr algn="l"/>
            <a:r>
              <a:rPr lang="en-US" sz="1600" dirty="0"/>
              <a:t>Combine Inputs</a:t>
            </a:r>
          </a:p>
          <a:p>
            <a:pPr algn="l">
              <a:buFont typeface="Arial"/>
              <a:buChar char="•"/>
            </a:pPr>
            <a:r>
              <a:rPr lang="en-US" sz="1600" dirty="0"/>
              <a:t>Observations </a:t>
            </a:r>
            <a:r>
              <a:rPr lang="en-US" sz="1100" dirty="0"/>
              <a:t>from GBIF occurrences</a:t>
            </a:r>
            <a:endParaRPr lang="en-US" sz="1600" dirty="0"/>
          </a:p>
          <a:p>
            <a:pPr algn="l">
              <a:buFont typeface="Arial"/>
              <a:buChar char="•"/>
            </a:pPr>
            <a:r>
              <a:rPr lang="en-US" sz="1600" dirty="0"/>
              <a:t>Range Map </a:t>
            </a:r>
            <a:r>
              <a:rPr lang="en-US" sz="1100" dirty="0"/>
              <a:t>from IUCN Experts</a:t>
            </a:r>
          </a:p>
          <a:p>
            <a:pPr algn="l">
              <a:buFont typeface="Arial"/>
              <a:buChar char="•"/>
            </a:pPr>
            <a:r>
              <a:rPr lang="en-US" sz="1600" dirty="0"/>
              <a:t>Effort </a:t>
            </a:r>
            <a:r>
              <a:rPr lang="en-US" sz="1100" dirty="0"/>
              <a:t>from all Order </a:t>
            </a:r>
            <a:r>
              <a:rPr lang="en-US" sz="1100" dirty="0" err="1"/>
              <a:t>Cetacea</a:t>
            </a:r>
            <a:r>
              <a:rPr lang="en-US" sz="1100" dirty="0"/>
              <a:t> in </a:t>
            </a:r>
            <a:r>
              <a:rPr lang="en-US" sz="1100" dirty="0" smtClean="0"/>
              <a:t>GBIF</a:t>
            </a:r>
            <a:br>
              <a:rPr lang="en-US" sz="1100" dirty="0" smtClean="0"/>
            </a:br>
            <a:endParaRPr lang="en-US" sz="1100" dirty="0"/>
          </a:p>
          <a:p>
            <a:pPr algn="l"/>
            <a:r>
              <a:rPr lang="en-US" sz="1600" dirty="0"/>
              <a:t>Relate Inputs to Environment</a:t>
            </a:r>
          </a:p>
          <a:p>
            <a:pPr algn="l">
              <a:buFont typeface="Arial"/>
              <a:buChar char="•"/>
            </a:pPr>
            <a:r>
              <a:rPr lang="en-US" sz="1600" dirty="0"/>
              <a:t>SST </a:t>
            </a:r>
          </a:p>
          <a:p>
            <a:pPr algn="l">
              <a:buFont typeface="Arial"/>
              <a:buChar char="•"/>
            </a:pPr>
            <a:r>
              <a:rPr lang="en-US" sz="1600" dirty="0"/>
              <a:t>Depth </a:t>
            </a:r>
          </a:p>
          <a:p>
            <a:pPr algn="l">
              <a:buFont typeface="Arial"/>
              <a:buChar char="•"/>
            </a:pPr>
            <a:r>
              <a:rPr lang="en-US" sz="1600" dirty="0"/>
              <a:t>Distance to </a:t>
            </a:r>
            <a:r>
              <a:rPr lang="en-US" sz="1600" dirty="0" smtClean="0"/>
              <a:t>Shore</a:t>
            </a:r>
            <a:br>
              <a:rPr lang="en-US" sz="1600" dirty="0" smtClean="0"/>
            </a:br>
            <a:endParaRPr lang="en-US" sz="1600" dirty="0"/>
          </a:p>
          <a:p>
            <a:pPr algn="l"/>
            <a:r>
              <a:rPr lang="en-US" sz="1600" dirty="0" smtClean="0"/>
              <a:t>Output</a:t>
            </a:r>
            <a:endParaRPr lang="en-US" sz="1600" dirty="0"/>
          </a:p>
          <a:p>
            <a:pPr algn="l">
              <a:buFont typeface="Arial"/>
              <a:buChar char="•"/>
            </a:pPr>
            <a:r>
              <a:rPr lang="en-US" sz="1600" dirty="0"/>
              <a:t>Probabilistic Range Map</a:t>
            </a:r>
          </a:p>
        </p:txBody>
      </p:sp>
      <p:sp>
        <p:nvSpPr>
          <p:cNvPr id="12" name="TextBox 11"/>
          <p:cNvSpPr txBox="1"/>
          <p:nvPr/>
        </p:nvSpPr>
        <p:spPr>
          <a:xfrm>
            <a:off x="125016" y="5947172"/>
            <a:ext cx="4191000" cy="400105"/>
          </a:xfrm>
          <a:prstGeom prst="rect">
            <a:avLst/>
          </a:prstGeom>
          <a:noFill/>
        </p:spPr>
        <p:txBody>
          <a:bodyPr wrap="square" lIns="91435" tIns="45718" rIns="91435" bIns="45718" rtlCol="0">
            <a:spAutoFit/>
          </a:bodyPr>
          <a:lstStyle/>
          <a:p>
            <a:r>
              <a:rPr lang="en-US" sz="2000" dirty="0" smtClean="0"/>
              <a:t>S </a:t>
            </a:r>
            <a:r>
              <a:rPr lang="en-US" sz="2000" dirty="0" err="1"/>
              <a:t>Loarie</a:t>
            </a:r>
            <a:r>
              <a:rPr lang="en-US" sz="2000" dirty="0"/>
              <a:t>, </a:t>
            </a:r>
            <a:r>
              <a:rPr lang="en-US" sz="2000" dirty="0" smtClean="0"/>
              <a:t>BD Best</a:t>
            </a:r>
            <a:r>
              <a:rPr lang="en-US" sz="2000" dirty="0"/>
              <a:t>, J</a:t>
            </a:r>
            <a:r>
              <a:rPr lang="en-US" sz="2000" dirty="0" smtClean="0"/>
              <a:t> </a:t>
            </a:r>
            <a:r>
              <a:rPr lang="en-US" sz="2000" dirty="0"/>
              <a:t>Clark,  </a:t>
            </a:r>
            <a:r>
              <a:rPr lang="en-US" sz="2000" dirty="0" smtClean="0"/>
              <a:t>PN Halpin</a:t>
            </a:r>
            <a:endParaRPr lang="en-US" sz="2000" dirty="0"/>
          </a:p>
        </p:txBody>
      </p:sp>
      <p:sp>
        <p:nvSpPr>
          <p:cNvPr id="13" name="Cross 12"/>
          <p:cNvSpPr/>
          <p:nvPr/>
        </p:nvSpPr>
        <p:spPr>
          <a:xfrm>
            <a:off x="2704143" y="3216560"/>
            <a:ext cx="914400" cy="914400"/>
          </a:xfrm>
          <a:prstGeom prst="plus">
            <a:avLst/>
          </a:prstGeom>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14" name="Striped Right Arrow 13"/>
          <p:cNvSpPr/>
          <p:nvPr/>
        </p:nvSpPr>
        <p:spPr>
          <a:xfrm rot="2641711">
            <a:off x="4078373" y="4651882"/>
            <a:ext cx="682455" cy="634554"/>
          </a:xfrm>
          <a:prstGeom prst="stripedRightArrow">
            <a:avLst/>
          </a:prstGeom>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a:p>
        </p:txBody>
      </p:sp>
      <p:sp>
        <p:nvSpPr>
          <p:cNvPr id="15" name="TextBox 14"/>
          <p:cNvSpPr txBox="1"/>
          <p:nvPr/>
        </p:nvSpPr>
        <p:spPr>
          <a:xfrm>
            <a:off x="838201" y="2757137"/>
            <a:ext cx="1274698" cy="369328"/>
          </a:xfrm>
          <a:prstGeom prst="rect">
            <a:avLst/>
          </a:prstGeom>
          <a:solidFill>
            <a:schemeClr val="tx1">
              <a:alpha val="30000"/>
            </a:schemeClr>
          </a:solidFill>
        </p:spPr>
        <p:txBody>
          <a:bodyPr wrap="none" lIns="91435" tIns="45718" rIns="91435" bIns="45718" rtlCol="0">
            <a:spAutoFit/>
          </a:bodyPr>
          <a:lstStyle/>
          <a:p>
            <a:pPr algn="ctr"/>
            <a:r>
              <a:rPr lang="en-US" dirty="0" err="1" smtClean="0">
                <a:solidFill>
                  <a:schemeClr val="bg2"/>
                </a:solidFill>
              </a:rPr>
              <a:t>Occurences</a:t>
            </a:r>
            <a:endParaRPr lang="en-US" dirty="0">
              <a:solidFill>
                <a:schemeClr val="bg2"/>
              </a:solidFill>
            </a:endParaRPr>
          </a:p>
        </p:txBody>
      </p:sp>
      <p:sp>
        <p:nvSpPr>
          <p:cNvPr id="17" name="TextBox 16"/>
          <p:cNvSpPr txBox="1"/>
          <p:nvPr/>
        </p:nvSpPr>
        <p:spPr>
          <a:xfrm>
            <a:off x="4316016" y="3126465"/>
            <a:ext cx="761399" cy="369328"/>
          </a:xfrm>
          <a:prstGeom prst="rect">
            <a:avLst/>
          </a:prstGeom>
          <a:solidFill>
            <a:schemeClr val="tx1">
              <a:alpha val="30000"/>
            </a:schemeClr>
          </a:solidFill>
        </p:spPr>
        <p:txBody>
          <a:bodyPr wrap="none" lIns="91435" tIns="45718" rIns="91435" bIns="45718" rtlCol="0">
            <a:spAutoFit/>
          </a:bodyPr>
          <a:lstStyle/>
          <a:p>
            <a:pPr algn="ctr"/>
            <a:r>
              <a:rPr lang="en-US" dirty="0" smtClean="0">
                <a:solidFill>
                  <a:schemeClr val="bg2"/>
                </a:solidFill>
              </a:rPr>
              <a:t>Depth</a:t>
            </a:r>
            <a:endParaRPr lang="en-US" dirty="0">
              <a:solidFill>
                <a:schemeClr val="bg2"/>
              </a:solidFill>
            </a:endParaRPr>
          </a:p>
        </p:txBody>
      </p:sp>
      <p:sp>
        <p:nvSpPr>
          <p:cNvPr id="19" name="TextBox 18"/>
          <p:cNvSpPr txBox="1"/>
          <p:nvPr/>
        </p:nvSpPr>
        <p:spPr>
          <a:xfrm>
            <a:off x="4419600" y="1860980"/>
            <a:ext cx="518080" cy="369328"/>
          </a:xfrm>
          <a:prstGeom prst="rect">
            <a:avLst/>
          </a:prstGeom>
          <a:solidFill>
            <a:schemeClr val="tx1">
              <a:alpha val="30000"/>
            </a:schemeClr>
          </a:solidFill>
        </p:spPr>
        <p:txBody>
          <a:bodyPr wrap="none" lIns="91435" tIns="45718" rIns="91435" bIns="45718" rtlCol="0">
            <a:spAutoFit/>
          </a:bodyPr>
          <a:lstStyle/>
          <a:p>
            <a:pPr algn="ctr"/>
            <a:r>
              <a:rPr lang="en-US" dirty="0" smtClean="0">
                <a:solidFill>
                  <a:schemeClr val="bg2"/>
                </a:solidFill>
              </a:rPr>
              <a:t>SST</a:t>
            </a:r>
            <a:endParaRPr lang="en-US" dirty="0">
              <a:solidFill>
                <a:schemeClr val="bg2"/>
              </a:solidFill>
            </a:endParaRPr>
          </a:p>
        </p:txBody>
      </p:sp>
      <p:sp>
        <p:nvSpPr>
          <p:cNvPr id="20" name="TextBox 19"/>
          <p:cNvSpPr txBox="1"/>
          <p:nvPr/>
        </p:nvSpPr>
        <p:spPr>
          <a:xfrm>
            <a:off x="904266" y="4113605"/>
            <a:ext cx="1246733" cy="369328"/>
          </a:xfrm>
          <a:prstGeom prst="rect">
            <a:avLst/>
          </a:prstGeom>
          <a:solidFill>
            <a:schemeClr val="tx1">
              <a:alpha val="30000"/>
            </a:schemeClr>
          </a:solidFill>
        </p:spPr>
        <p:txBody>
          <a:bodyPr wrap="none" lIns="91435" tIns="45718" rIns="91435" bIns="45718" rtlCol="0">
            <a:spAutoFit/>
          </a:bodyPr>
          <a:lstStyle/>
          <a:p>
            <a:pPr algn="ctr"/>
            <a:r>
              <a:rPr lang="en-US" dirty="0" smtClean="0">
                <a:solidFill>
                  <a:schemeClr val="bg2"/>
                </a:solidFill>
              </a:rPr>
              <a:t>Range Map</a:t>
            </a:r>
            <a:endParaRPr lang="en-US" dirty="0">
              <a:solidFill>
                <a:schemeClr val="bg2"/>
              </a:solidFill>
            </a:endParaRPr>
          </a:p>
        </p:txBody>
      </p:sp>
      <p:sp>
        <p:nvSpPr>
          <p:cNvPr id="21" name="TextBox 20"/>
          <p:cNvSpPr txBox="1"/>
          <p:nvPr/>
        </p:nvSpPr>
        <p:spPr>
          <a:xfrm>
            <a:off x="570591" y="5428958"/>
            <a:ext cx="2057352" cy="369328"/>
          </a:xfrm>
          <a:prstGeom prst="rect">
            <a:avLst/>
          </a:prstGeom>
          <a:solidFill>
            <a:schemeClr val="tx1">
              <a:alpha val="30000"/>
            </a:schemeClr>
          </a:solidFill>
        </p:spPr>
        <p:txBody>
          <a:bodyPr wrap="none" lIns="91435" tIns="45718" rIns="91435" bIns="45718" rtlCol="0">
            <a:spAutoFit/>
          </a:bodyPr>
          <a:lstStyle/>
          <a:p>
            <a:pPr algn="ctr"/>
            <a:r>
              <a:rPr lang="en-US" dirty="0" smtClean="0">
                <a:solidFill>
                  <a:schemeClr val="bg2"/>
                </a:solidFill>
              </a:rPr>
              <a:t>“Effort” (Cetaceans) </a:t>
            </a:r>
            <a:endParaRPr lang="en-US" dirty="0">
              <a:solidFill>
                <a:schemeClr val="bg2"/>
              </a:solidFill>
            </a:endParaRPr>
          </a:p>
        </p:txBody>
      </p:sp>
      <p:sp>
        <p:nvSpPr>
          <p:cNvPr id="22" name="TextBox 21"/>
          <p:cNvSpPr txBox="1"/>
          <p:nvPr/>
        </p:nvSpPr>
        <p:spPr>
          <a:xfrm>
            <a:off x="3945766" y="4483643"/>
            <a:ext cx="1395061" cy="369328"/>
          </a:xfrm>
          <a:prstGeom prst="rect">
            <a:avLst/>
          </a:prstGeom>
          <a:solidFill>
            <a:schemeClr val="tx1">
              <a:alpha val="30000"/>
            </a:schemeClr>
          </a:solidFill>
        </p:spPr>
        <p:txBody>
          <a:bodyPr wrap="none" lIns="91435" tIns="45718" rIns="91435" bIns="45718" rtlCol="0">
            <a:spAutoFit/>
          </a:bodyPr>
          <a:lstStyle/>
          <a:p>
            <a:pPr algn="ctr"/>
            <a:r>
              <a:rPr lang="en-US" dirty="0" err="1" smtClean="0">
                <a:solidFill>
                  <a:schemeClr val="bg2"/>
                </a:solidFill>
              </a:rPr>
              <a:t>Dist</a:t>
            </a:r>
            <a:r>
              <a:rPr lang="en-US" dirty="0" smtClean="0">
                <a:solidFill>
                  <a:schemeClr val="bg2"/>
                </a:solidFill>
              </a:rPr>
              <a:t> to Shore</a:t>
            </a:r>
            <a:endParaRPr lang="en-US" dirty="0">
              <a:solidFill>
                <a:schemeClr val="bg2"/>
              </a:solidFill>
            </a:endParaRPr>
          </a:p>
        </p:txBody>
      </p:sp>
      <p:sp>
        <p:nvSpPr>
          <p:cNvPr id="8" name="Slide Number Placeholder 7"/>
          <p:cNvSpPr>
            <a:spLocks noGrp="1"/>
          </p:cNvSpPr>
          <p:nvPr>
            <p:ph type="sldNum" sz="quarter" idx="12"/>
          </p:nvPr>
        </p:nvSpPr>
        <p:spPr/>
        <p:txBody>
          <a:bodyPr/>
          <a:lstStyle/>
          <a:p>
            <a:fld id="{DF28FB93-0A08-4E7D-8E63-9EFA29F1E093}" type="slidenum">
              <a:rPr lang="en-US" smtClean="0"/>
              <a:pPr/>
              <a:t>19</a:t>
            </a:fld>
            <a:endParaRPr lang="en-US"/>
          </a:p>
        </p:txBody>
      </p:sp>
      <p:sp>
        <p:nvSpPr>
          <p:cNvPr id="23" name="TextBox 22"/>
          <p:cNvSpPr txBox="1"/>
          <p:nvPr/>
        </p:nvSpPr>
        <p:spPr>
          <a:xfrm>
            <a:off x="0" y="0"/>
            <a:ext cx="2766653" cy="369332"/>
          </a:xfrm>
          <a:prstGeom prst="rect">
            <a:avLst/>
          </a:prstGeom>
          <a:noFill/>
        </p:spPr>
        <p:txBody>
          <a:bodyPr wrap="none" rtlCol="0">
            <a:spAutoFit/>
          </a:bodyPr>
          <a:lstStyle/>
          <a:p>
            <a:r>
              <a:rPr lang="en-US" dirty="0" smtClean="0">
                <a:solidFill>
                  <a:schemeClr val="tx1">
                    <a:alpha val="50000"/>
                  </a:schemeClr>
                </a:solidFill>
              </a:rPr>
              <a:t>3</a:t>
            </a:r>
            <a:r>
              <a:rPr lang="en-US" dirty="0">
                <a:solidFill>
                  <a:schemeClr val="tx1">
                    <a:alpha val="50000"/>
                  </a:schemeClr>
                </a:solidFill>
              </a:rPr>
              <a:t>. Probabilistic Range </a:t>
            </a:r>
            <a:r>
              <a:rPr lang="en-US" dirty="0" smtClean="0">
                <a:solidFill>
                  <a:schemeClr val="tx1">
                    <a:alpha val="50000"/>
                  </a:schemeClr>
                </a:solidFill>
              </a:rPr>
              <a:t>Maps</a:t>
            </a:r>
            <a:endParaRPr lang="en-US" dirty="0">
              <a:solidFill>
                <a:schemeClr val="tx1">
                  <a:alpha val="50000"/>
                </a:schemeClr>
              </a:solidFill>
            </a:endParaRPr>
          </a:p>
        </p:txBody>
      </p:sp>
    </p:spTree>
    <p:extLst>
      <p:ext uri="{BB962C8B-B14F-4D97-AF65-F5344CB8AC3E}">
        <p14:creationId xmlns:p14="http://schemas.microsoft.com/office/powerpoint/2010/main" val="2575927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Marine Spatial Planning</a:t>
            </a:r>
            <a:endParaRPr lang="en-US" dirty="0"/>
          </a:p>
        </p:txBody>
      </p:sp>
      <p:pic>
        <p:nvPicPr>
          <p:cNvPr id="8" name="Picture 7"/>
          <p:cNvPicPr>
            <a:picLocks noChangeAspect="1"/>
          </p:cNvPicPr>
          <p:nvPr/>
        </p:nvPicPr>
        <p:blipFill>
          <a:blip r:embed="rId3"/>
          <a:stretch>
            <a:fillRect/>
          </a:stretch>
        </p:blipFill>
        <p:spPr>
          <a:xfrm>
            <a:off x="5000626" y="3936389"/>
            <a:ext cx="4143375" cy="2921611"/>
          </a:xfrm>
          <a:prstGeom prst="rect">
            <a:avLst/>
          </a:prstGeom>
        </p:spPr>
      </p:pic>
      <p:pic>
        <p:nvPicPr>
          <p:cNvPr id="9" name="Picture 10" descr="ShipShock-cg5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945388" y="1607344"/>
            <a:ext cx="4196953" cy="28455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0" y="3689642"/>
            <a:ext cx="4998966" cy="3168358"/>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a:ext>
            </a:extLst>
          </a:blip>
          <a:srcRect b="27567"/>
          <a:stretch/>
        </p:blipFill>
        <p:spPr>
          <a:xfrm>
            <a:off x="-8451" y="1607344"/>
            <a:ext cx="5168151" cy="2697138"/>
          </a:xfrm>
          <a:prstGeom prst="rect">
            <a:avLst/>
          </a:prstGeom>
        </p:spPr>
      </p:pic>
      <p:pic>
        <p:nvPicPr>
          <p:cNvPr id="4" name="Content Placeholder 3"/>
          <p:cNvPicPr>
            <a:picLocks noGrp="1" noChangeAspect="1"/>
          </p:cNvPicPr>
          <p:nvPr>
            <p:ph idx="1"/>
          </p:nvPr>
        </p:nvPicPr>
        <p:blipFill>
          <a:blip r:embed="rId7" cstate="print">
            <a:extLst>
              <a:ext uri="{28A0092B-C50C-407E-A947-70E740481C1C}">
                <a14:useLocalDpi xmlns:a14="http://schemas.microsoft.com/office/drawing/2010/main"/>
              </a:ext>
            </a:extLst>
          </a:blip>
          <a:srcRect t="11604" b="11604"/>
          <a:stretch>
            <a:fillRect/>
          </a:stretch>
        </p:blipFill>
        <p:spPr>
          <a:xfrm>
            <a:off x="2214563" y="2946797"/>
            <a:ext cx="4905375" cy="2678906"/>
          </a:xfrm>
        </p:spPr>
      </p:pic>
      <p:sp>
        <p:nvSpPr>
          <p:cNvPr id="5" name="TextBox 4"/>
          <p:cNvSpPr txBox="1"/>
          <p:nvPr/>
        </p:nvSpPr>
        <p:spPr>
          <a:xfrm>
            <a:off x="2321719" y="5143501"/>
            <a:ext cx="4768453" cy="454451"/>
          </a:xfrm>
          <a:prstGeom prst="rect">
            <a:avLst/>
          </a:prstGeom>
          <a:solidFill>
            <a:schemeClr val="tx1">
              <a:alpha val="53000"/>
            </a:schemeClr>
          </a:solidFill>
        </p:spPr>
        <p:txBody>
          <a:bodyPr wrap="square" lIns="64291" tIns="32146" rIns="64291" bIns="32146" rtlCol="0">
            <a:spAutoFit/>
          </a:bodyPr>
          <a:lstStyle/>
          <a:p>
            <a:pPr algn="r"/>
            <a:r>
              <a:rPr lang="en-US" sz="2500" dirty="0">
                <a:solidFill>
                  <a:schemeClr val="bg1">
                    <a:lumMod val="50000"/>
                    <a:lumOff val="50000"/>
                  </a:schemeClr>
                </a:solidFill>
              </a:rPr>
              <a:t>Crowder et al, 2006 Science </a:t>
            </a:r>
          </a:p>
        </p:txBody>
      </p:sp>
      <p:sp>
        <p:nvSpPr>
          <p:cNvPr id="3" name="Slide Number Placeholder 2"/>
          <p:cNvSpPr>
            <a:spLocks noGrp="1"/>
          </p:cNvSpPr>
          <p:nvPr>
            <p:ph type="sldNum" sz="quarter" idx="12"/>
          </p:nvPr>
        </p:nvSpPr>
        <p:spPr/>
        <p:txBody>
          <a:bodyPr/>
          <a:lstStyle/>
          <a:p>
            <a:fld id="{DF28FB93-0A08-4E7D-8E63-9EFA29F1E093}" type="slidenum">
              <a:rPr lang="en-US" smtClean="0"/>
              <a:pPr/>
              <a:t>2</a:t>
            </a:fld>
            <a:endParaRPr lang="en-US"/>
          </a:p>
        </p:txBody>
      </p:sp>
    </p:spTree>
    <p:extLst>
      <p:ext uri="{BB962C8B-B14F-4D97-AF65-F5344CB8AC3E}">
        <p14:creationId xmlns:p14="http://schemas.microsoft.com/office/powerpoint/2010/main" val="177444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Chapters</a:t>
            </a:r>
            <a:endParaRPr lang="en-US" dirty="0"/>
          </a:p>
        </p:txBody>
      </p:sp>
      <p:sp>
        <p:nvSpPr>
          <p:cNvPr id="3" name="Content Placeholder 2"/>
          <p:cNvSpPr>
            <a:spLocks noGrp="1"/>
          </p:cNvSpPr>
          <p:nvPr>
            <p:ph idx="1"/>
          </p:nvPr>
        </p:nvSpPr>
        <p:spPr>
          <a:xfrm>
            <a:off x="457200" y="1600201"/>
            <a:ext cx="8229600" cy="3441082"/>
          </a:xfrm>
        </p:spPr>
        <p:txBody>
          <a:bodyPr>
            <a:normAutofit/>
          </a:bodyPr>
          <a:lstStyle/>
          <a:p>
            <a:pPr marL="514350" indent="-514350">
              <a:buFont typeface="+mj-lt"/>
              <a:buAutoNum type="arabicPeriod"/>
            </a:pPr>
            <a:r>
              <a:rPr lang="en-US" sz="3600" dirty="0" smtClean="0">
                <a:solidFill>
                  <a:schemeClr val="tx1">
                    <a:alpha val="50000"/>
                  </a:schemeClr>
                </a:solidFill>
              </a:rPr>
              <a:t>Robust, Dynamic </a:t>
            </a:r>
            <a:r>
              <a:rPr lang="en-US" sz="3600" dirty="0">
                <a:solidFill>
                  <a:schemeClr val="tx1">
                    <a:alpha val="50000"/>
                  </a:schemeClr>
                </a:solidFill>
              </a:rPr>
              <a:t>Distribution Models</a:t>
            </a:r>
          </a:p>
          <a:p>
            <a:pPr marL="514350" indent="-514350">
              <a:buFont typeface="+mj-lt"/>
              <a:buAutoNum type="arabicPeriod"/>
            </a:pPr>
            <a:r>
              <a:rPr lang="en-US" sz="3600" dirty="0" smtClean="0">
                <a:solidFill>
                  <a:schemeClr val="tx1">
                    <a:alpha val="50000"/>
                  </a:schemeClr>
                </a:solidFill>
              </a:rPr>
              <a:t>Predicting </a:t>
            </a:r>
            <a:r>
              <a:rPr lang="en-US" sz="3600" dirty="0">
                <a:solidFill>
                  <a:schemeClr val="tx1">
                    <a:alpha val="50000"/>
                  </a:schemeClr>
                </a:solidFill>
              </a:rPr>
              <a:t>Seasonal Migration</a:t>
            </a:r>
          </a:p>
          <a:p>
            <a:pPr marL="514350" indent="-514350">
              <a:buFont typeface="+mj-lt"/>
              <a:buAutoNum type="arabicPeriod"/>
            </a:pPr>
            <a:r>
              <a:rPr lang="en-US" sz="3600" dirty="0">
                <a:solidFill>
                  <a:schemeClr val="tx1">
                    <a:alpha val="50000"/>
                  </a:schemeClr>
                </a:solidFill>
              </a:rPr>
              <a:t>Probabilistic Range Maps</a:t>
            </a:r>
          </a:p>
          <a:p>
            <a:pPr marL="514350" indent="-514350">
              <a:buFont typeface="+mj-lt"/>
              <a:buAutoNum type="arabicPeriod"/>
            </a:pPr>
            <a:r>
              <a:rPr lang="en-US" sz="3600" dirty="0"/>
              <a:t>Decision Mapping</a:t>
            </a:r>
          </a:p>
          <a:p>
            <a:pPr marL="514350" indent="-514350">
              <a:buFont typeface="+mj-lt"/>
              <a:buAutoNum type="arabicPeriod"/>
            </a:pPr>
            <a:r>
              <a:rPr lang="en-US" sz="3600" dirty="0" smtClean="0">
                <a:solidFill>
                  <a:schemeClr val="tx1">
                    <a:alpha val="50000"/>
                  </a:schemeClr>
                </a:solidFill>
              </a:rPr>
              <a:t>Conservation Routing</a:t>
            </a:r>
            <a:endParaRPr lang="en-US" sz="3600" dirty="0">
              <a:solidFill>
                <a:schemeClr val="tx1">
                  <a:alpha val="50000"/>
                </a:schemeClr>
              </a:solidFill>
            </a:endParaRPr>
          </a:p>
        </p:txBody>
      </p:sp>
      <p:sp>
        <p:nvSpPr>
          <p:cNvPr id="4" name="Slide Number Placeholder 3"/>
          <p:cNvSpPr>
            <a:spLocks noGrp="1"/>
          </p:cNvSpPr>
          <p:nvPr>
            <p:ph type="sldNum" sz="quarter" idx="12"/>
          </p:nvPr>
        </p:nvSpPr>
        <p:spPr/>
        <p:txBody>
          <a:bodyPr/>
          <a:lstStyle/>
          <a:p>
            <a:fld id="{DF28FB93-0A08-4E7D-8E63-9EFA29F1E093}" type="slidenum">
              <a:rPr lang="en-US" smtClean="0"/>
              <a:pPr/>
              <a:t>20</a:t>
            </a:fld>
            <a:endParaRPr lang="en-US"/>
          </a:p>
        </p:txBody>
      </p:sp>
    </p:spTree>
    <p:extLst>
      <p:ext uri="{BB962C8B-B14F-4D97-AF65-F5344CB8AC3E}">
        <p14:creationId xmlns:p14="http://schemas.microsoft.com/office/powerpoint/2010/main" val="29878335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892969" y="85654"/>
            <a:ext cx="7358063" cy="1160859"/>
          </a:xfrm>
        </p:spPr>
        <p:txBody>
          <a:bodyPr/>
          <a:lstStyle/>
          <a:p>
            <a:r>
              <a:rPr lang="en-US" dirty="0" smtClean="0"/>
              <a:t>Decision Mapping</a:t>
            </a:r>
            <a:endParaRPr lang="en-US" dirty="0"/>
          </a:p>
        </p:txBody>
      </p:sp>
      <p:pic>
        <p:nvPicPr>
          <p:cNvPr id="178180" name="Picture 4" descr="1_habitat"/>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6" y="1225070"/>
            <a:ext cx="2874963" cy="2874963"/>
          </a:xfrm>
          <a:prstGeom prst="rect">
            <a:avLst/>
          </a:prstGeom>
          <a:noFill/>
          <a:extLst>
            <a:ext uri="{909E8E84-426E-40dd-AFC4-6F175D3DCCD1}">
              <a14:hiddenFill xmlns:a14="http://schemas.microsoft.com/office/drawing/2010/main">
                <a:solidFill>
                  <a:srgbClr val="FFFFFF"/>
                </a:solidFill>
              </a14:hiddenFill>
            </a:ext>
          </a:extLst>
        </p:spPr>
      </p:pic>
      <p:pic>
        <p:nvPicPr>
          <p:cNvPr id="178181" name="Picture 5" descr="2_erro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124201" y="1225070"/>
            <a:ext cx="2874963" cy="2874963"/>
          </a:xfrm>
          <a:prstGeom prst="rect">
            <a:avLst/>
          </a:prstGeom>
          <a:noFill/>
          <a:extLst>
            <a:ext uri="{909E8E84-426E-40dd-AFC4-6F175D3DCCD1}">
              <a14:hiddenFill xmlns:a14="http://schemas.microsoft.com/office/drawing/2010/main">
                <a:solidFill>
                  <a:srgbClr val="FFFFFF"/>
                </a:solidFill>
              </a14:hiddenFill>
            </a:ext>
          </a:extLst>
        </p:spPr>
      </p:pic>
      <p:grpSp>
        <p:nvGrpSpPr>
          <p:cNvPr id="178203" name="Group 27"/>
          <p:cNvGrpSpPr>
            <a:grpSpLocks/>
          </p:cNvGrpSpPr>
          <p:nvPr/>
        </p:nvGrpSpPr>
        <p:grpSpPr bwMode="auto">
          <a:xfrm>
            <a:off x="428625" y="3874608"/>
            <a:ext cx="5570538" cy="2874962"/>
            <a:chOff x="270" y="2509"/>
            <a:chExt cx="3509" cy="1811"/>
          </a:xfrm>
        </p:grpSpPr>
        <p:pic>
          <p:nvPicPr>
            <p:cNvPr id="178182" name="Picture 6" descr="3_risk_go"/>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968" y="2509"/>
              <a:ext cx="1811" cy="1811"/>
            </a:xfrm>
            <a:prstGeom prst="rect">
              <a:avLst/>
            </a:prstGeom>
            <a:noFill/>
            <a:extLst>
              <a:ext uri="{909E8E84-426E-40dd-AFC4-6F175D3DCCD1}">
                <a14:hiddenFill xmlns:a14="http://schemas.microsoft.com/office/drawing/2010/main">
                  <a:solidFill>
                    <a:srgbClr val="FFFFFF"/>
                  </a:solidFill>
                </a14:hiddenFill>
              </a:ext>
            </a:extLst>
          </p:spPr>
        </p:pic>
        <p:pic>
          <p:nvPicPr>
            <p:cNvPr id="178183" name="Picture 7" descr="4_risk_no-go"/>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70" y="2509"/>
              <a:ext cx="1811" cy="1811"/>
            </a:xfrm>
            <a:prstGeom prst="rect">
              <a:avLst/>
            </a:prstGeom>
            <a:noFill/>
            <a:extLst>
              <a:ext uri="{909E8E84-426E-40dd-AFC4-6F175D3DCCD1}">
                <a14:hiddenFill xmlns:a14="http://schemas.microsoft.com/office/drawing/2010/main">
                  <a:solidFill>
                    <a:srgbClr val="FFFFFF"/>
                  </a:solidFill>
                </a14:hiddenFill>
              </a:ext>
            </a:extLst>
          </p:spPr>
        </p:pic>
      </p:grpSp>
      <p:pic>
        <p:nvPicPr>
          <p:cNvPr id="178184" name="Picture 8" descr="5_min-risk"/>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849939" y="3874608"/>
            <a:ext cx="2874962" cy="28749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48176" y="2254488"/>
            <a:ext cx="184666" cy="369332"/>
          </a:xfrm>
          <a:prstGeom prst="rect">
            <a:avLst/>
          </a:prstGeom>
          <a:noFill/>
        </p:spPr>
        <p:txBody>
          <a:bodyPr wrap="none" rtlCol="0">
            <a:spAutoFit/>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67311716"/>
              </p:ext>
            </p:extLst>
          </p:nvPr>
        </p:nvGraphicFramePr>
        <p:xfrm>
          <a:off x="6280693" y="2556370"/>
          <a:ext cx="2444208" cy="1047518"/>
        </p:xfrm>
        <a:graphic>
          <a:graphicData uri="http://schemas.openxmlformats.org/presentationml/2006/ole">
            <mc:AlternateContent xmlns:mc="http://schemas.openxmlformats.org/markup-compatibility/2006">
              <mc:Choice xmlns:v="urn:schemas-microsoft-com:vml" Requires="v">
                <p:oleObj spid="_x0000_s2058" name="Equation" r:id="rId9" imgW="1066800" imgH="457200" progId="Equation.3">
                  <p:embed/>
                </p:oleObj>
              </mc:Choice>
              <mc:Fallback>
                <p:oleObj name="Equation" r:id="rId9" imgW="1066800" imgH="457200" progId="Equation.3">
                  <p:embed/>
                  <p:pic>
                    <p:nvPicPr>
                      <p:cNvPr id="0" name=""/>
                      <p:cNvPicPr/>
                      <p:nvPr/>
                    </p:nvPicPr>
                    <p:blipFill>
                      <a:blip r:embed="rId10"/>
                      <a:stretch>
                        <a:fillRect/>
                      </a:stretch>
                    </p:blipFill>
                    <p:spPr>
                      <a:xfrm>
                        <a:off x="6280693" y="2556370"/>
                        <a:ext cx="2444208" cy="1047518"/>
                      </a:xfrm>
                      <a:prstGeom prst="rect">
                        <a:avLst/>
                      </a:prstGeom>
                      <a:solidFill>
                        <a:srgbClr val="FFFFFF"/>
                      </a:solidFill>
                    </p:spPr>
                  </p:pic>
                </p:oleObj>
              </mc:Fallback>
            </mc:AlternateContent>
          </a:graphicData>
        </a:graphic>
      </p:graphicFrame>
      <p:sp>
        <p:nvSpPr>
          <p:cNvPr id="5" name="TextBox 4"/>
          <p:cNvSpPr txBox="1"/>
          <p:nvPr/>
        </p:nvSpPr>
        <p:spPr>
          <a:xfrm>
            <a:off x="6179285" y="1394058"/>
            <a:ext cx="2853838" cy="830997"/>
          </a:xfrm>
          <a:prstGeom prst="rect">
            <a:avLst/>
          </a:prstGeom>
          <a:noFill/>
        </p:spPr>
        <p:txBody>
          <a:bodyPr wrap="square" rtlCol="0">
            <a:spAutoFit/>
          </a:bodyPr>
          <a:lstStyle/>
          <a:p>
            <a:r>
              <a:rPr lang="en-US" sz="2400" dirty="0" smtClean="0"/>
              <a:t>Risk / Loss / Utility</a:t>
            </a:r>
            <a:br>
              <a:rPr lang="en-US" sz="2400" dirty="0" smtClean="0"/>
            </a:br>
            <a:r>
              <a:rPr lang="en-US" sz="2400" dirty="0" smtClean="0"/>
              <a:t>Function</a:t>
            </a:r>
            <a:endParaRPr lang="en-US" sz="24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21</a:t>
            </a:fld>
            <a:endParaRPr lang="en-US"/>
          </a:p>
        </p:txBody>
      </p:sp>
      <p:sp>
        <p:nvSpPr>
          <p:cNvPr id="13" name="TextBox 12"/>
          <p:cNvSpPr txBox="1"/>
          <p:nvPr/>
        </p:nvSpPr>
        <p:spPr>
          <a:xfrm>
            <a:off x="0" y="0"/>
            <a:ext cx="2091400" cy="369332"/>
          </a:xfrm>
          <a:prstGeom prst="rect">
            <a:avLst/>
          </a:prstGeom>
          <a:noFill/>
        </p:spPr>
        <p:txBody>
          <a:bodyPr wrap="none" rtlCol="0">
            <a:spAutoFit/>
          </a:bodyPr>
          <a:lstStyle/>
          <a:p>
            <a:r>
              <a:rPr lang="en-US" dirty="0">
                <a:solidFill>
                  <a:schemeClr val="tx1">
                    <a:alpha val="50000"/>
                  </a:schemeClr>
                </a:solidFill>
              </a:rPr>
              <a:t>4</a:t>
            </a:r>
            <a:r>
              <a:rPr lang="en-US" dirty="0" smtClean="0">
                <a:solidFill>
                  <a:schemeClr val="tx1">
                    <a:alpha val="50000"/>
                  </a:schemeClr>
                </a:solidFill>
              </a:rPr>
              <a:t>. Decision Mapping</a:t>
            </a:r>
            <a:endParaRPr lang="en-US" dirty="0">
              <a:solidFill>
                <a:schemeClr val="tx1">
                  <a:alpha val="50000"/>
                </a:schemeClr>
              </a:solidFill>
            </a:endParaRPr>
          </a:p>
        </p:txBody>
      </p:sp>
    </p:spTree>
    <p:extLst>
      <p:ext uri="{BB962C8B-B14F-4D97-AF65-F5344CB8AC3E}">
        <p14:creationId xmlns:p14="http://schemas.microsoft.com/office/powerpoint/2010/main" val="539373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1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82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8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Chapters</a:t>
            </a:r>
            <a:endParaRPr lang="en-US" dirty="0"/>
          </a:p>
        </p:txBody>
      </p:sp>
      <p:sp>
        <p:nvSpPr>
          <p:cNvPr id="3" name="Content Placeholder 2"/>
          <p:cNvSpPr>
            <a:spLocks noGrp="1"/>
          </p:cNvSpPr>
          <p:nvPr>
            <p:ph idx="1"/>
          </p:nvPr>
        </p:nvSpPr>
        <p:spPr>
          <a:xfrm>
            <a:off x="457200" y="1600201"/>
            <a:ext cx="8229600" cy="3441082"/>
          </a:xfrm>
        </p:spPr>
        <p:txBody>
          <a:bodyPr>
            <a:normAutofit/>
          </a:bodyPr>
          <a:lstStyle/>
          <a:p>
            <a:pPr marL="514350" indent="-514350">
              <a:buFont typeface="+mj-lt"/>
              <a:buAutoNum type="arabicPeriod"/>
            </a:pPr>
            <a:r>
              <a:rPr lang="en-US" sz="3600" dirty="0" smtClean="0">
                <a:solidFill>
                  <a:schemeClr val="tx1">
                    <a:alpha val="50000"/>
                  </a:schemeClr>
                </a:solidFill>
              </a:rPr>
              <a:t>Robust, Dynamic </a:t>
            </a:r>
            <a:r>
              <a:rPr lang="en-US" sz="3600" dirty="0">
                <a:solidFill>
                  <a:schemeClr val="tx1">
                    <a:alpha val="50000"/>
                  </a:schemeClr>
                </a:solidFill>
              </a:rPr>
              <a:t>Distribution Models</a:t>
            </a:r>
          </a:p>
          <a:p>
            <a:pPr marL="514350" indent="-514350">
              <a:buFont typeface="+mj-lt"/>
              <a:buAutoNum type="arabicPeriod"/>
            </a:pPr>
            <a:r>
              <a:rPr lang="en-US" sz="3600" dirty="0" smtClean="0">
                <a:solidFill>
                  <a:schemeClr val="tx1">
                    <a:alpha val="50000"/>
                  </a:schemeClr>
                </a:solidFill>
              </a:rPr>
              <a:t>Predicting </a:t>
            </a:r>
            <a:r>
              <a:rPr lang="en-US" sz="3600" dirty="0">
                <a:solidFill>
                  <a:schemeClr val="tx1">
                    <a:alpha val="50000"/>
                  </a:schemeClr>
                </a:solidFill>
              </a:rPr>
              <a:t>Seasonal Migration</a:t>
            </a:r>
          </a:p>
          <a:p>
            <a:pPr marL="514350" indent="-514350">
              <a:buFont typeface="+mj-lt"/>
              <a:buAutoNum type="arabicPeriod"/>
            </a:pPr>
            <a:r>
              <a:rPr lang="en-US" sz="3600" dirty="0">
                <a:solidFill>
                  <a:schemeClr val="tx1">
                    <a:alpha val="50000"/>
                  </a:schemeClr>
                </a:solidFill>
              </a:rPr>
              <a:t>Probabilistic Range Maps</a:t>
            </a:r>
          </a:p>
          <a:p>
            <a:pPr marL="514350" indent="-514350">
              <a:buFont typeface="+mj-lt"/>
              <a:buAutoNum type="arabicPeriod"/>
            </a:pPr>
            <a:r>
              <a:rPr lang="en-US" sz="3600" dirty="0">
                <a:solidFill>
                  <a:schemeClr val="tx1">
                    <a:alpha val="50000"/>
                  </a:schemeClr>
                </a:solidFill>
              </a:rPr>
              <a:t>Decision Mapping</a:t>
            </a:r>
          </a:p>
          <a:p>
            <a:pPr marL="514350" indent="-514350">
              <a:buFont typeface="+mj-lt"/>
              <a:buAutoNum type="arabicPeriod"/>
            </a:pPr>
            <a:r>
              <a:rPr lang="en-US" sz="3600" dirty="0" smtClean="0"/>
              <a:t>Conservation Routing</a:t>
            </a:r>
            <a:endParaRPr lang="en-US" sz="3600"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22</a:t>
            </a:fld>
            <a:endParaRPr lang="en-US"/>
          </a:p>
        </p:txBody>
      </p:sp>
    </p:spTree>
    <p:extLst>
      <p:ext uri="{BB962C8B-B14F-4D97-AF65-F5344CB8AC3E}">
        <p14:creationId xmlns:p14="http://schemas.microsoft.com/office/powerpoint/2010/main" val="29878335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Vessel Routes</a:t>
            </a:r>
            <a:endParaRPr lang="en-US" dirty="0"/>
          </a:p>
        </p:txBody>
      </p:sp>
      <p:sp>
        <p:nvSpPr>
          <p:cNvPr id="3" name="Content Placeholder 2"/>
          <p:cNvSpPr>
            <a:spLocks noGrp="1"/>
          </p:cNvSpPr>
          <p:nvPr>
            <p:ph idx="1"/>
          </p:nvPr>
        </p:nvSpPr>
        <p:spPr/>
        <p:txBody>
          <a:bodyPr/>
          <a:lstStyle/>
          <a:p>
            <a:endParaRPr lang="en-US"/>
          </a:p>
        </p:txBody>
      </p:sp>
      <p:grpSp>
        <p:nvGrpSpPr>
          <p:cNvPr id="4" name="Group 1"/>
          <p:cNvGrpSpPr>
            <a:grpSpLocks/>
          </p:cNvGrpSpPr>
          <p:nvPr/>
        </p:nvGrpSpPr>
        <p:grpSpPr bwMode="auto">
          <a:xfrm>
            <a:off x="776453" y="1208518"/>
            <a:ext cx="7910347" cy="4917645"/>
            <a:chOff x="1470" y="9679"/>
            <a:chExt cx="9298" cy="5779"/>
          </a:xfrm>
        </p:grpSpPr>
        <p:pic>
          <p:nvPicPr>
            <p:cNvPr id="1026" name="Picture 2" descr="Macintosh HD:Users:bbest:Documents:projects:raincoast:docs:Kitimat_Vessel_Routes.png"/>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75" y="9679"/>
              <a:ext cx="5693" cy="577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8" descr="PNCIMA2009_GrayHumpbackSpermWhaleIAs.png"/>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70" y="9679"/>
              <a:ext cx="3561" cy="577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 Box 4"/>
          <p:cNvSpPr txBox="1">
            <a:spLocks noChangeArrowheads="1"/>
          </p:cNvSpPr>
          <p:nvPr/>
        </p:nvSpPr>
        <p:spPr bwMode="auto">
          <a:xfrm>
            <a:off x="3953491" y="6151113"/>
            <a:ext cx="4520786" cy="63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a:defRPr sz="2400">
                <a:solidFill>
                  <a:schemeClr val="tx1"/>
                </a:solidFill>
                <a:latin typeface="Arial" charset="0"/>
                <a:ea typeface="ＭＳ Ｐゴシック" charset="0"/>
              </a:defRPr>
            </a:lvl1pPr>
            <a:lvl2pPr algn="l">
              <a:defRPr sz="2400">
                <a:solidFill>
                  <a:schemeClr val="tx1"/>
                </a:solidFill>
                <a:latin typeface="Arial" charset="0"/>
                <a:ea typeface="ＭＳ Ｐゴシック" charset="0"/>
              </a:defRPr>
            </a:lvl2pPr>
            <a:lvl3pPr algn="l">
              <a:defRPr sz="2400">
                <a:solidFill>
                  <a:schemeClr val="tx1"/>
                </a:solidFill>
                <a:latin typeface="Arial" charset="0"/>
                <a:ea typeface="ＭＳ Ｐゴシック" charset="0"/>
              </a:defRPr>
            </a:lvl3pPr>
            <a:lvl4pPr algn="l">
              <a:defRPr sz="2400">
                <a:solidFill>
                  <a:schemeClr val="tx1"/>
                </a:solidFill>
                <a:latin typeface="Arial" charset="0"/>
                <a:ea typeface="ＭＳ Ｐゴシック" charset="0"/>
              </a:defRPr>
            </a:lvl4pPr>
            <a:lvl5pPr algn="l">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defTabSz="642915" fontAlgn="base">
              <a:spcBef>
                <a:spcPct val="0"/>
              </a:spcBef>
              <a:spcAft>
                <a:spcPct val="0"/>
              </a:spcAft>
            </a:pPr>
            <a:r>
              <a:rPr lang="en-US" sz="1400" b="1" dirty="0" smtClean="0">
                <a:latin typeface="Times New Roman" charset="0"/>
              </a:rPr>
              <a:t>Proposed oil tanker </a:t>
            </a:r>
            <a:r>
              <a:rPr lang="en-US" sz="1400" b="1" dirty="0">
                <a:latin typeface="Times New Roman" charset="0"/>
              </a:rPr>
              <a:t>vessel route for servicing the forthcoming </a:t>
            </a:r>
            <a:r>
              <a:rPr lang="en-US" sz="1400" b="1" dirty="0" err="1">
                <a:latin typeface="Times New Roman" charset="0"/>
              </a:rPr>
              <a:t>Kitimat</a:t>
            </a:r>
            <a:r>
              <a:rPr lang="en-US" sz="1400" b="1" dirty="0">
                <a:latin typeface="Times New Roman" charset="0"/>
              </a:rPr>
              <a:t> oil and gas </a:t>
            </a:r>
            <a:r>
              <a:rPr lang="en-US" sz="1400" b="1" dirty="0" smtClean="0">
                <a:latin typeface="Times New Roman" charset="0"/>
              </a:rPr>
              <a:t>project.</a:t>
            </a:r>
            <a:endParaRPr lang="en-US" sz="3800" dirty="0"/>
          </a:p>
        </p:txBody>
      </p:sp>
      <p:sp>
        <p:nvSpPr>
          <p:cNvPr id="8" name="Text Box 4"/>
          <p:cNvSpPr txBox="1">
            <a:spLocks noChangeArrowheads="1"/>
          </p:cNvSpPr>
          <p:nvPr/>
        </p:nvSpPr>
        <p:spPr bwMode="auto">
          <a:xfrm>
            <a:off x="457199" y="6126163"/>
            <a:ext cx="3386235" cy="63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a:defRPr sz="2400">
                <a:solidFill>
                  <a:schemeClr val="tx1"/>
                </a:solidFill>
                <a:latin typeface="Arial" charset="0"/>
                <a:ea typeface="ＭＳ Ｐゴシック" charset="0"/>
              </a:defRPr>
            </a:lvl1pPr>
            <a:lvl2pPr algn="l">
              <a:defRPr sz="2400">
                <a:solidFill>
                  <a:schemeClr val="tx1"/>
                </a:solidFill>
                <a:latin typeface="Arial" charset="0"/>
                <a:ea typeface="ＭＳ Ｐゴシック" charset="0"/>
              </a:defRPr>
            </a:lvl2pPr>
            <a:lvl3pPr algn="l">
              <a:defRPr sz="2400">
                <a:solidFill>
                  <a:schemeClr val="tx1"/>
                </a:solidFill>
                <a:latin typeface="Arial" charset="0"/>
                <a:ea typeface="ＭＳ Ｐゴシック" charset="0"/>
              </a:defRPr>
            </a:lvl3pPr>
            <a:lvl4pPr algn="l">
              <a:defRPr sz="2400">
                <a:solidFill>
                  <a:schemeClr val="tx1"/>
                </a:solidFill>
                <a:latin typeface="Arial" charset="0"/>
                <a:ea typeface="ＭＳ Ｐゴシック" charset="0"/>
              </a:defRPr>
            </a:lvl4pPr>
            <a:lvl5pPr algn="l">
              <a:defRPr sz="2400">
                <a:solidFill>
                  <a:schemeClr val="tx1"/>
                </a:solidFill>
                <a:latin typeface="Arial" charset="0"/>
                <a:ea typeface="ＭＳ Ｐゴシック" charset="0"/>
              </a:defRPr>
            </a:lvl5pPr>
            <a:lvl6pPr fontAlgn="base">
              <a:spcBef>
                <a:spcPct val="0"/>
              </a:spcBef>
              <a:spcAft>
                <a:spcPct val="0"/>
              </a:spcAft>
              <a:defRPr sz="2400">
                <a:solidFill>
                  <a:schemeClr val="tx1"/>
                </a:solidFill>
                <a:latin typeface="Arial" charset="0"/>
                <a:ea typeface="ＭＳ Ｐゴシック" charset="0"/>
              </a:defRPr>
            </a:lvl6pPr>
            <a:lvl7pPr fontAlgn="base">
              <a:spcBef>
                <a:spcPct val="0"/>
              </a:spcBef>
              <a:spcAft>
                <a:spcPct val="0"/>
              </a:spcAft>
              <a:defRPr sz="2400">
                <a:solidFill>
                  <a:schemeClr val="tx1"/>
                </a:solidFill>
                <a:latin typeface="Arial" charset="0"/>
                <a:ea typeface="ＭＳ Ｐゴシック" charset="0"/>
              </a:defRPr>
            </a:lvl7pPr>
            <a:lvl8pPr fontAlgn="base">
              <a:spcBef>
                <a:spcPct val="0"/>
              </a:spcBef>
              <a:spcAft>
                <a:spcPct val="0"/>
              </a:spcAft>
              <a:defRPr sz="2400">
                <a:solidFill>
                  <a:schemeClr val="tx1"/>
                </a:solidFill>
                <a:latin typeface="Arial" charset="0"/>
                <a:ea typeface="ＭＳ Ｐゴシック" charset="0"/>
              </a:defRPr>
            </a:lvl8pPr>
            <a:lvl9pPr fontAlgn="base">
              <a:spcBef>
                <a:spcPct val="0"/>
              </a:spcBef>
              <a:spcAft>
                <a:spcPct val="0"/>
              </a:spcAft>
              <a:defRPr sz="2400">
                <a:solidFill>
                  <a:schemeClr val="tx1"/>
                </a:solidFill>
                <a:latin typeface="Arial" charset="0"/>
                <a:ea typeface="ＭＳ Ｐゴシック" charset="0"/>
              </a:defRPr>
            </a:lvl9pPr>
          </a:lstStyle>
          <a:p>
            <a:pPr defTabSz="642915" fontAlgn="base">
              <a:spcBef>
                <a:spcPct val="0"/>
              </a:spcBef>
              <a:spcAft>
                <a:spcPct val="0"/>
              </a:spcAft>
            </a:pPr>
            <a:r>
              <a:rPr lang="en-US" sz="1400" b="1" dirty="0" smtClean="0">
                <a:latin typeface="Times New Roman" charset="0"/>
              </a:rPr>
              <a:t>Expert opinion areas </a:t>
            </a:r>
            <a:r>
              <a:rPr lang="en-US" sz="1400" b="1" dirty="0">
                <a:latin typeface="Times New Roman" charset="0"/>
              </a:rPr>
              <a:t>for gray, humpback, and sperm whales </a:t>
            </a:r>
            <a:r>
              <a:rPr lang="en-US" sz="1400" b="1" dirty="0" smtClean="0">
                <a:latin typeface="Times New Roman" charset="0"/>
              </a:rPr>
              <a:t>(PNCIMA Atlas, 2009).</a:t>
            </a:r>
            <a:endParaRPr lang="en-US" sz="3800"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23</a:t>
            </a:fld>
            <a:endParaRPr lang="en-US"/>
          </a:p>
        </p:txBody>
      </p:sp>
      <p:sp>
        <p:nvSpPr>
          <p:cNvPr id="10" name="TextBox 9"/>
          <p:cNvSpPr txBox="1"/>
          <p:nvPr/>
        </p:nvSpPr>
        <p:spPr>
          <a:xfrm>
            <a:off x="0" y="0"/>
            <a:ext cx="2429308" cy="369332"/>
          </a:xfrm>
          <a:prstGeom prst="rect">
            <a:avLst/>
          </a:prstGeom>
          <a:noFill/>
        </p:spPr>
        <p:txBody>
          <a:bodyPr wrap="none" rtlCol="0">
            <a:spAutoFit/>
          </a:bodyPr>
          <a:lstStyle/>
          <a:p>
            <a:r>
              <a:rPr lang="en-US" dirty="0">
                <a:solidFill>
                  <a:schemeClr val="tx1">
                    <a:alpha val="50000"/>
                  </a:schemeClr>
                </a:solidFill>
              </a:rPr>
              <a:t>5</a:t>
            </a:r>
            <a:r>
              <a:rPr lang="en-US" dirty="0" smtClean="0">
                <a:solidFill>
                  <a:schemeClr val="tx1">
                    <a:alpha val="50000"/>
                  </a:schemeClr>
                </a:solidFill>
              </a:rPr>
              <a:t>. Conservation Routing</a:t>
            </a:r>
            <a:endParaRPr lang="en-US" dirty="0">
              <a:solidFill>
                <a:schemeClr val="tx1">
                  <a:alpha val="50000"/>
                </a:schemeClr>
              </a:solidFill>
            </a:endParaRPr>
          </a:p>
        </p:txBody>
      </p:sp>
    </p:spTree>
    <p:extLst>
      <p:ext uri="{BB962C8B-B14F-4D97-AF65-F5344CB8AC3E}">
        <p14:creationId xmlns:p14="http://schemas.microsoft.com/office/powerpoint/2010/main" val="167529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Relative Density</a:t>
            </a:r>
            <a:endParaRPr lang="en-US" dirty="0"/>
          </a:p>
        </p:txBody>
      </p:sp>
      <p:pic>
        <p:nvPicPr>
          <p:cNvPr id="6" name="Picture 5" descr="species_rank_weights_inverse.png"/>
          <p:cNvPicPr>
            <a:picLocks noChangeAspect="1"/>
          </p:cNvPicPr>
          <p:nvPr/>
        </p:nvPicPr>
        <p:blipFill>
          <a:blip r:embed="rId3"/>
          <a:stretch>
            <a:fillRect/>
          </a:stretch>
        </p:blipFill>
        <p:spPr>
          <a:xfrm>
            <a:off x="207819" y="3595128"/>
            <a:ext cx="3971635" cy="3262872"/>
          </a:xfrm>
          <a:prstGeom prst="rect">
            <a:avLst/>
          </a:prstGeom>
        </p:spPr>
      </p:pic>
      <p:sp>
        <p:nvSpPr>
          <p:cNvPr id="10" name="TextBox 9"/>
          <p:cNvSpPr txBox="1"/>
          <p:nvPr/>
        </p:nvSpPr>
        <p:spPr>
          <a:xfrm>
            <a:off x="232172" y="2020456"/>
            <a:ext cx="4284723" cy="1910137"/>
          </a:xfrm>
          <a:prstGeom prst="rect">
            <a:avLst/>
          </a:prstGeom>
          <a:noFill/>
        </p:spPr>
        <p:txBody>
          <a:bodyPr wrap="square" lIns="91435" tIns="45718" rIns="91435" bIns="45718" rtlCol="0">
            <a:spAutoFit/>
          </a:bodyPr>
          <a:lstStyle/>
          <a:p>
            <a:pPr algn="l">
              <a:buFont typeface="Arial"/>
              <a:buChar char="•"/>
            </a:pPr>
            <a:r>
              <a:rPr lang="en-US" sz="1700" dirty="0"/>
              <a:t> 9 marine mammal species in BC</a:t>
            </a:r>
          </a:p>
          <a:p>
            <a:pPr algn="l">
              <a:buFont typeface="Arial"/>
              <a:buChar char="•"/>
            </a:pPr>
            <a:r>
              <a:rPr lang="en-US" sz="1700" dirty="0"/>
              <a:t> predictions from </a:t>
            </a:r>
            <a:r>
              <a:rPr lang="en-US" sz="1700" dirty="0" err="1"/>
              <a:t>env’tal</a:t>
            </a:r>
            <a:r>
              <a:rPr lang="en-US" sz="1700" dirty="0"/>
              <a:t> GAM</a:t>
            </a:r>
          </a:p>
          <a:p>
            <a:pPr algn="l">
              <a:buFont typeface="Arial"/>
              <a:buChar char="•"/>
            </a:pPr>
            <a:r>
              <a:rPr lang="en-US" sz="1700" dirty="0"/>
              <a:t> surveys 2004-2008</a:t>
            </a:r>
          </a:p>
          <a:p>
            <a:pPr algn="l">
              <a:buFont typeface="Arial"/>
              <a:buChar char="•"/>
            </a:pPr>
            <a:r>
              <a:rPr lang="en-US" sz="1700" dirty="0"/>
              <a:t> summed relative density (z-score),</a:t>
            </a:r>
            <a:br>
              <a:rPr lang="en-US" sz="1700" dirty="0"/>
            </a:br>
            <a:r>
              <a:rPr lang="en-US" sz="1700" dirty="0"/>
              <a:t>  weighted by conservation status (1/r)</a:t>
            </a:r>
            <a:br>
              <a:rPr lang="en-US" sz="1700" dirty="0"/>
            </a:br>
            <a:endParaRPr lang="en-US" sz="1700" dirty="0"/>
          </a:p>
          <a:p>
            <a:pPr algn="l"/>
            <a:r>
              <a:rPr lang="en-US" sz="1700" dirty="0"/>
              <a:t>(Best et al, in prep)</a:t>
            </a:r>
          </a:p>
        </p:txBody>
      </p:sp>
      <p:graphicFrame>
        <p:nvGraphicFramePr>
          <p:cNvPr id="74756" name="Object 4"/>
          <p:cNvGraphicFramePr>
            <a:graphicFrameLocks noChangeAspect="1"/>
          </p:cNvGraphicFramePr>
          <p:nvPr>
            <p:extLst>
              <p:ext uri="{D42A27DB-BD31-4B8C-83A1-F6EECF244321}">
                <p14:modId xmlns:p14="http://schemas.microsoft.com/office/powerpoint/2010/main" val="4095662244"/>
              </p:ext>
            </p:extLst>
          </p:nvPr>
        </p:nvGraphicFramePr>
        <p:xfrm>
          <a:off x="3324371" y="4179093"/>
          <a:ext cx="576262" cy="229684"/>
        </p:xfrm>
        <a:graphic>
          <a:graphicData uri="http://schemas.openxmlformats.org/presentationml/2006/ole">
            <mc:AlternateContent xmlns:mc="http://schemas.openxmlformats.org/markup-compatibility/2006">
              <mc:Choice xmlns:v="urn:schemas-microsoft-com:vml" Requires="v">
                <p:oleObj spid="_x0000_s1046" name="Equation" r:id="rId4" imgW="393700" imgH="177800" progId="Equation.3">
                  <p:embed/>
                </p:oleObj>
              </mc:Choice>
              <mc:Fallback>
                <p:oleObj name="Equation" r:id="rId4" imgW="393700" imgH="177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4371" y="4179093"/>
                        <a:ext cx="576262" cy="229684"/>
                      </a:xfrm>
                      <a:prstGeom prst="rect">
                        <a:avLst/>
                      </a:prstGeom>
                      <a:noFill/>
                      <a:ln>
                        <a:noFill/>
                      </a:ln>
                      <a:effectLst/>
                      <a:extLst/>
                    </p:spPr>
                  </p:pic>
                </p:oleObj>
              </mc:Fallback>
            </mc:AlternateContent>
          </a:graphicData>
        </a:graphic>
      </p:graphicFrame>
      <p:pic>
        <p:nvPicPr>
          <p:cNvPr id="3" name="Picture 2"/>
          <p:cNvPicPr>
            <a:picLocks noChangeAspect="1"/>
          </p:cNvPicPr>
          <p:nvPr/>
        </p:nvPicPr>
        <p:blipFill>
          <a:blip r:embed="rId6"/>
          <a:stretch>
            <a:fillRect/>
          </a:stretch>
        </p:blipFill>
        <p:spPr>
          <a:xfrm>
            <a:off x="4250531" y="1791311"/>
            <a:ext cx="4893469" cy="5066689"/>
          </a:xfrm>
          <a:prstGeom prst="rect">
            <a:avLst/>
          </a:prstGeom>
        </p:spPr>
      </p:pic>
      <p:graphicFrame>
        <p:nvGraphicFramePr>
          <p:cNvPr id="74754" name="Object 2"/>
          <p:cNvGraphicFramePr>
            <a:graphicFrameLocks noChangeAspect="1"/>
          </p:cNvGraphicFramePr>
          <p:nvPr>
            <p:extLst>
              <p:ext uri="{D42A27DB-BD31-4B8C-83A1-F6EECF244321}">
                <p14:modId xmlns:p14="http://schemas.microsoft.com/office/powerpoint/2010/main" val="1787324244"/>
              </p:ext>
            </p:extLst>
          </p:nvPr>
        </p:nvGraphicFramePr>
        <p:xfrm>
          <a:off x="7304484" y="3268266"/>
          <a:ext cx="1500188" cy="1433215"/>
        </p:xfrm>
        <a:graphic>
          <a:graphicData uri="http://schemas.openxmlformats.org/presentationml/2006/ole">
            <mc:AlternateContent xmlns:mc="http://schemas.openxmlformats.org/markup-compatibility/2006">
              <mc:Choice xmlns:v="urn:schemas-microsoft-com:vml" Requires="v">
                <p:oleObj spid="_x0000_s1047" name="Equation" r:id="rId7" imgW="1066800" imgH="977900" progId="Equation.3">
                  <p:embed/>
                </p:oleObj>
              </mc:Choice>
              <mc:Fallback>
                <p:oleObj name="Equation" r:id="rId7" imgW="1066800" imgH="977900" progId="Equation.3">
                  <p:embed/>
                  <p:pic>
                    <p:nvPicPr>
                      <p:cNvPr id="0" name=""/>
                      <p:cNvPicPr>
                        <a:picLocks noChangeAspect="1" noChangeArrowheads="1"/>
                      </p:cNvPicPr>
                      <p:nvPr/>
                    </p:nvPicPr>
                    <p:blipFill>
                      <a:blip r:embed="rId8"/>
                      <a:srcRect/>
                      <a:stretch>
                        <a:fillRect/>
                      </a:stretch>
                    </p:blipFill>
                    <p:spPr bwMode="auto">
                      <a:xfrm>
                        <a:off x="7304484" y="3268266"/>
                        <a:ext cx="1500188" cy="1433215"/>
                      </a:xfrm>
                      <a:prstGeom prst="rect">
                        <a:avLst/>
                      </a:prstGeom>
                      <a:solidFill>
                        <a:schemeClr val="tx1">
                          <a:lumMod val="75000"/>
                        </a:schemeClr>
                      </a:solidFill>
                      <a:ln>
                        <a:noFill/>
                      </a:ln>
                      <a:effectLst/>
                      <a:extLst/>
                    </p:spPr>
                  </p:pic>
                </p:oleObj>
              </mc:Fallback>
            </mc:AlternateContent>
          </a:graphicData>
        </a:graphic>
      </p:graphicFrame>
      <p:sp>
        <p:nvSpPr>
          <p:cNvPr id="4" name="Slide Number Placeholder 3"/>
          <p:cNvSpPr>
            <a:spLocks noGrp="1"/>
          </p:cNvSpPr>
          <p:nvPr>
            <p:ph type="sldNum" sz="quarter" idx="12"/>
          </p:nvPr>
        </p:nvSpPr>
        <p:spPr/>
        <p:txBody>
          <a:bodyPr/>
          <a:lstStyle/>
          <a:p>
            <a:fld id="{DF28FB93-0A08-4E7D-8E63-9EFA29F1E093}" type="slidenum">
              <a:rPr lang="en-US" smtClean="0"/>
              <a:pPr/>
              <a:t>24</a:t>
            </a:fld>
            <a:endParaRPr lang="en-US"/>
          </a:p>
        </p:txBody>
      </p:sp>
      <p:sp>
        <p:nvSpPr>
          <p:cNvPr id="9" name="TextBox 8"/>
          <p:cNvSpPr txBox="1"/>
          <p:nvPr/>
        </p:nvSpPr>
        <p:spPr>
          <a:xfrm>
            <a:off x="0" y="0"/>
            <a:ext cx="2429308" cy="369332"/>
          </a:xfrm>
          <a:prstGeom prst="rect">
            <a:avLst/>
          </a:prstGeom>
          <a:noFill/>
        </p:spPr>
        <p:txBody>
          <a:bodyPr wrap="none" rtlCol="0">
            <a:spAutoFit/>
          </a:bodyPr>
          <a:lstStyle/>
          <a:p>
            <a:r>
              <a:rPr lang="en-US" dirty="0">
                <a:solidFill>
                  <a:schemeClr val="tx1">
                    <a:alpha val="50000"/>
                  </a:schemeClr>
                </a:solidFill>
              </a:rPr>
              <a:t>5</a:t>
            </a:r>
            <a:r>
              <a:rPr lang="en-US" dirty="0" smtClean="0">
                <a:solidFill>
                  <a:schemeClr val="tx1">
                    <a:alpha val="50000"/>
                  </a:schemeClr>
                </a:solidFill>
              </a:rPr>
              <a:t>. Conservation Routing</a:t>
            </a:r>
            <a:endParaRPr lang="en-US" dirty="0">
              <a:solidFill>
                <a:schemeClr val="tx1">
                  <a:alpha val="50000"/>
                </a:schemeClr>
              </a:solidFill>
            </a:endParaRPr>
          </a:p>
        </p:txBody>
      </p:sp>
    </p:spTree>
    <p:extLst>
      <p:ext uri="{BB962C8B-B14F-4D97-AF65-F5344CB8AC3E}">
        <p14:creationId xmlns:p14="http://schemas.microsoft.com/office/powerpoint/2010/main" val="3653995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Cost Paths</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l="-44490" r="-44490"/>
          <a:stretch>
            <a:fillRect/>
          </a:stretch>
        </p:blipFill>
        <p:spPr>
          <a:xfrm>
            <a:off x="-1375172" y="2250281"/>
            <a:ext cx="7358063" cy="4018359"/>
          </a:xfrm>
        </p:spPr>
      </p:pic>
      <p:sp>
        <p:nvSpPr>
          <p:cNvPr id="7" name="TextBox 6"/>
          <p:cNvSpPr txBox="1"/>
          <p:nvPr/>
        </p:nvSpPr>
        <p:spPr>
          <a:xfrm>
            <a:off x="339329" y="6268641"/>
            <a:ext cx="3911203" cy="434252"/>
          </a:xfrm>
          <a:prstGeom prst="rect">
            <a:avLst/>
          </a:prstGeom>
          <a:noFill/>
        </p:spPr>
        <p:txBody>
          <a:bodyPr wrap="square" lIns="64291" tIns="32146" rIns="64291" bIns="32146" rtlCol="0">
            <a:spAutoFit/>
          </a:bodyPr>
          <a:lstStyle/>
          <a:p>
            <a:r>
              <a:rPr lang="en-US" sz="800" dirty="0" smtClean="0"/>
              <a:t>Proposed</a:t>
            </a:r>
            <a:r>
              <a:rPr lang="en-US" sz="800" dirty="0"/>
              <a:t>, linear (Euclidean), and least-cost routes for </a:t>
            </a:r>
            <a:r>
              <a:rPr lang="en-US" sz="800" dirty="0" err="1" smtClean="0"/>
              <a:t>Kitimat</a:t>
            </a:r>
            <a:r>
              <a:rPr lang="en-US" sz="800" dirty="0" smtClean="0"/>
              <a:t> tanker traffic. </a:t>
            </a:r>
            <a:r>
              <a:rPr lang="en-US" sz="800" dirty="0"/>
              <a:t>The least-cost route uses the conservation weighted cost </a:t>
            </a:r>
            <a:r>
              <a:rPr lang="en-US" sz="800" dirty="0" smtClean="0"/>
              <a:t>surface.</a:t>
            </a:r>
            <a:endParaRPr lang="en-US" sz="800" dirty="0"/>
          </a:p>
          <a:p>
            <a:endParaRPr lang="en-US" sz="800" dirty="0"/>
          </a:p>
        </p:txBody>
      </p:sp>
      <p:pic>
        <p:nvPicPr>
          <p:cNvPr id="8" name="Picture 7"/>
          <p:cNvPicPr>
            <a:picLocks noChangeAspect="1"/>
          </p:cNvPicPr>
          <p:nvPr/>
        </p:nvPicPr>
        <p:blipFill>
          <a:blip r:embed="rId3"/>
          <a:stretch>
            <a:fillRect/>
          </a:stretch>
        </p:blipFill>
        <p:spPr>
          <a:xfrm>
            <a:off x="4708031" y="2196703"/>
            <a:ext cx="3828750" cy="4098727"/>
          </a:xfrm>
          <a:prstGeom prst="rect">
            <a:avLst/>
          </a:prstGeom>
        </p:spPr>
      </p:pic>
      <p:sp>
        <p:nvSpPr>
          <p:cNvPr id="3" name="TextBox 2"/>
          <p:cNvSpPr txBox="1"/>
          <p:nvPr/>
        </p:nvSpPr>
        <p:spPr>
          <a:xfrm>
            <a:off x="1280746" y="1827371"/>
            <a:ext cx="1843210" cy="369332"/>
          </a:xfrm>
          <a:prstGeom prst="rect">
            <a:avLst/>
          </a:prstGeom>
          <a:noFill/>
        </p:spPr>
        <p:txBody>
          <a:bodyPr wrap="none" rtlCol="0">
            <a:spAutoFit/>
          </a:bodyPr>
          <a:lstStyle/>
          <a:p>
            <a:r>
              <a:rPr lang="en-US" dirty="0" smtClean="0"/>
              <a:t>Oil Tanker Routes</a:t>
            </a:r>
            <a:endParaRPr lang="en-US" dirty="0"/>
          </a:p>
        </p:txBody>
      </p:sp>
      <p:sp>
        <p:nvSpPr>
          <p:cNvPr id="9" name="TextBox 8"/>
          <p:cNvSpPr txBox="1"/>
          <p:nvPr/>
        </p:nvSpPr>
        <p:spPr>
          <a:xfrm>
            <a:off x="5606246" y="1795105"/>
            <a:ext cx="1928733" cy="369332"/>
          </a:xfrm>
          <a:prstGeom prst="rect">
            <a:avLst/>
          </a:prstGeom>
          <a:noFill/>
        </p:spPr>
        <p:txBody>
          <a:bodyPr wrap="none" rtlCol="0">
            <a:spAutoFit/>
          </a:bodyPr>
          <a:lstStyle/>
          <a:p>
            <a:r>
              <a:rPr lang="en-US" dirty="0" smtClean="0"/>
              <a:t>Cruise Ship Routes</a:t>
            </a:r>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25</a:t>
            </a:fld>
            <a:endParaRPr lang="en-US"/>
          </a:p>
        </p:txBody>
      </p:sp>
      <p:sp>
        <p:nvSpPr>
          <p:cNvPr id="10" name="TextBox 9"/>
          <p:cNvSpPr txBox="1"/>
          <p:nvPr/>
        </p:nvSpPr>
        <p:spPr>
          <a:xfrm>
            <a:off x="0" y="0"/>
            <a:ext cx="2429308" cy="369332"/>
          </a:xfrm>
          <a:prstGeom prst="rect">
            <a:avLst/>
          </a:prstGeom>
          <a:noFill/>
        </p:spPr>
        <p:txBody>
          <a:bodyPr wrap="none" rtlCol="0">
            <a:spAutoFit/>
          </a:bodyPr>
          <a:lstStyle/>
          <a:p>
            <a:r>
              <a:rPr lang="en-US" dirty="0">
                <a:solidFill>
                  <a:schemeClr val="tx1">
                    <a:alpha val="50000"/>
                  </a:schemeClr>
                </a:solidFill>
              </a:rPr>
              <a:t>5</a:t>
            </a:r>
            <a:r>
              <a:rPr lang="en-US" dirty="0" smtClean="0">
                <a:solidFill>
                  <a:schemeClr val="tx1">
                    <a:alpha val="50000"/>
                  </a:schemeClr>
                </a:solidFill>
              </a:rPr>
              <a:t>. Conservation Routing</a:t>
            </a:r>
            <a:endParaRPr lang="en-US" dirty="0">
              <a:solidFill>
                <a:schemeClr val="tx1">
                  <a:alpha val="50000"/>
                </a:schemeClr>
              </a:solidFill>
            </a:endParaRPr>
          </a:p>
        </p:txBody>
      </p:sp>
    </p:spTree>
    <p:extLst>
      <p:ext uri="{BB962C8B-B14F-4D97-AF65-F5344CB8AC3E}">
        <p14:creationId xmlns:p14="http://schemas.microsoft.com/office/powerpoint/2010/main" val="2885083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Application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l="-24291" r="-24291"/>
          <a:stretch>
            <a:fillRect/>
          </a:stretch>
        </p:blipFill>
        <p:spPr>
          <a:xfrm>
            <a:off x="-464344" y="2089547"/>
            <a:ext cx="6148070" cy="3357563"/>
          </a:xfrm>
        </p:spPr>
      </p:pic>
      <p:grpSp>
        <p:nvGrpSpPr>
          <p:cNvPr id="9" name="Group 11"/>
          <p:cNvGrpSpPr>
            <a:grpSpLocks/>
          </p:cNvGrpSpPr>
          <p:nvPr/>
        </p:nvGrpSpPr>
        <p:grpSpPr bwMode="auto">
          <a:xfrm>
            <a:off x="4839891" y="2196703"/>
            <a:ext cx="3750469" cy="2542729"/>
            <a:chOff x="2208" y="1056"/>
            <a:chExt cx="3360" cy="2278"/>
          </a:xfrm>
        </p:grpSpPr>
        <p:pic>
          <p:nvPicPr>
            <p:cNvPr id="10" name="Picture 4" descr="Halpern2008_vesseltraffic_NY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08" y="1296"/>
              <a:ext cx="3360" cy="16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p:cNvSpPr txBox="1">
              <a:spLocks noChangeArrowheads="1"/>
            </p:cNvSpPr>
            <p:nvPr/>
          </p:nvSpPr>
          <p:spPr bwMode="auto">
            <a:xfrm>
              <a:off x="2256" y="2976"/>
              <a:ext cx="3264" cy="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000" dirty="0"/>
                <a:t>Source: Halpern </a:t>
              </a:r>
              <a:r>
                <a:rPr lang="en-US" sz="1000" dirty="0" smtClean="0"/>
                <a:t>et al</a:t>
              </a:r>
              <a:r>
                <a:rPr lang="en-US" sz="1000" dirty="0"/>
                <a:t> </a:t>
              </a:r>
              <a:r>
                <a:rPr lang="en-US" sz="1000" dirty="0" smtClean="0"/>
                <a:t>(2008) </a:t>
              </a:r>
              <a:r>
                <a:rPr lang="en-US" sz="1000" dirty="0"/>
                <a:t>A Global Map of Human Impact on Marine Ecosystems. Science.</a:t>
              </a:r>
            </a:p>
          </p:txBody>
        </p:sp>
        <p:sp>
          <p:nvSpPr>
            <p:cNvPr id="12" name="Text Box 7"/>
            <p:cNvSpPr txBox="1">
              <a:spLocks noChangeArrowheads="1"/>
            </p:cNvSpPr>
            <p:nvPr/>
          </p:nvSpPr>
          <p:spPr bwMode="auto">
            <a:xfrm>
              <a:off x="3235" y="1056"/>
              <a:ext cx="139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00" dirty="0"/>
                <a:t>Global Vessel Traffic</a:t>
              </a:r>
            </a:p>
          </p:txBody>
        </p:sp>
      </p:grpSp>
      <p:sp>
        <p:nvSpPr>
          <p:cNvPr id="8" name="Text Box 5"/>
          <p:cNvSpPr txBox="1">
            <a:spLocks noChangeArrowheads="1"/>
          </p:cNvSpPr>
          <p:nvPr/>
        </p:nvSpPr>
        <p:spPr bwMode="auto">
          <a:xfrm>
            <a:off x="783334" y="5447110"/>
            <a:ext cx="36433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000" dirty="0" smtClean="0"/>
              <a:t>Source: Ward</a:t>
            </a:r>
            <a:r>
              <a:rPr lang="en-US" sz="1000" dirty="0"/>
              <a:t>-</a:t>
            </a:r>
            <a:r>
              <a:rPr lang="en-US" sz="1000" dirty="0" smtClean="0"/>
              <a:t>Geiger et al (2005) </a:t>
            </a:r>
            <a:r>
              <a:rPr lang="en-US" sz="1000" dirty="0"/>
              <a:t>Characterization of Ship Traffic in Right Whale Critical Habitat. Coastal </a:t>
            </a:r>
            <a:r>
              <a:rPr lang="en-US" sz="1000" dirty="0" smtClean="0"/>
              <a:t>Management.</a:t>
            </a:r>
            <a:endParaRPr lang="en-US" sz="1000" dirty="0"/>
          </a:p>
          <a:p>
            <a:endParaRPr lang="en-US" sz="10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26</a:t>
            </a:fld>
            <a:endParaRPr lang="en-US"/>
          </a:p>
        </p:txBody>
      </p:sp>
      <p:sp>
        <p:nvSpPr>
          <p:cNvPr id="13" name="TextBox 12"/>
          <p:cNvSpPr txBox="1"/>
          <p:nvPr/>
        </p:nvSpPr>
        <p:spPr>
          <a:xfrm>
            <a:off x="0" y="0"/>
            <a:ext cx="2429308" cy="369332"/>
          </a:xfrm>
          <a:prstGeom prst="rect">
            <a:avLst/>
          </a:prstGeom>
          <a:noFill/>
        </p:spPr>
        <p:txBody>
          <a:bodyPr wrap="none" rtlCol="0">
            <a:spAutoFit/>
          </a:bodyPr>
          <a:lstStyle/>
          <a:p>
            <a:r>
              <a:rPr lang="en-US" dirty="0">
                <a:solidFill>
                  <a:schemeClr val="tx1">
                    <a:alpha val="50000"/>
                  </a:schemeClr>
                </a:solidFill>
              </a:rPr>
              <a:t>5</a:t>
            </a:r>
            <a:r>
              <a:rPr lang="en-US" dirty="0" smtClean="0">
                <a:solidFill>
                  <a:schemeClr val="tx1">
                    <a:alpha val="50000"/>
                  </a:schemeClr>
                </a:solidFill>
              </a:rPr>
              <a:t>. Conservation Routing</a:t>
            </a:r>
            <a:endParaRPr lang="en-US" dirty="0">
              <a:solidFill>
                <a:schemeClr val="tx1">
                  <a:alpha val="50000"/>
                </a:schemeClr>
              </a:solidFill>
            </a:endParaRPr>
          </a:p>
        </p:txBody>
      </p:sp>
    </p:spTree>
    <p:extLst>
      <p:ext uri="{BB962C8B-B14F-4D97-AF65-F5344CB8AC3E}">
        <p14:creationId xmlns:p14="http://schemas.microsoft.com/office/powerpoint/2010/main" val="708385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 Let’s chat </a:t>
            </a:r>
            <a:r>
              <a:rPr lang="en-US" dirty="0" smtClean="0">
                <a:sym typeface="Wingdings"/>
              </a:rPr>
              <a:t></a:t>
            </a:r>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27</a:t>
            </a:fld>
            <a:endParaRPr lang="en-US"/>
          </a:p>
        </p:txBody>
      </p:sp>
    </p:spTree>
    <p:extLst>
      <p:ext uri="{BB962C8B-B14F-4D97-AF65-F5344CB8AC3E}">
        <p14:creationId xmlns:p14="http://schemas.microsoft.com/office/powerpoint/2010/main" val="40995260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9612"/>
            <a:ext cx="8229600" cy="1143000"/>
          </a:xfrm>
        </p:spPr>
        <p:txBody>
          <a:bodyPr>
            <a:noAutofit/>
          </a:bodyPr>
          <a:lstStyle/>
          <a:p>
            <a:r>
              <a:rPr lang="en-US" sz="9600" dirty="0" smtClean="0"/>
              <a:t>BACKUP</a:t>
            </a:r>
            <a:r>
              <a:rPr lang="en-US" sz="8800" dirty="0" smtClean="0"/>
              <a:t> SLIDES</a:t>
            </a:r>
            <a:endParaRPr lang="en-US" sz="8800"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28</a:t>
            </a:fld>
            <a:endParaRPr lang="en-US"/>
          </a:p>
        </p:txBody>
      </p:sp>
    </p:spTree>
    <p:extLst>
      <p:ext uri="{BB962C8B-B14F-4D97-AF65-F5344CB8AC3E}">
        <p14:creationId xmlns:p14="http://schemas.microsoft.com/office/powerpoint/2010/main" val="20245284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0"/>
            <a:ext cx="8229600" cy="1066800"/>
          </a:xfrm>
        </p:spPr>
        <p:txBody>
          <a:bodyPr>
            <a:normAutofit/>
          </a:bodyPr>
          <a:lstStyle/>
          <a:p>
            <a:pPr eaLnBrk="1" hangingPunct="1"/>
            <a:r>
              <a:rPr lang="en-US" sz="4000" dirty="0">
                <a:solidFill>
                  <a:srgbClr val="FFCC00"/>
                </a:solidFill>
                <a:latin typeface="Calibri" charset="0"/>
                <a:ea typeface="ＭＳ Ｐゴシック" charset="0"/>
                <a:cs typeface="ＭＳ Ｐゴシック" charset="0"/>
              </a:rPr>
              <a:t>ROC </a:t>
            </a:r>
            <a:r>
              <a:rPr lang="en-US" sz="4000" dirty="0" smtClean="0">
                <a:solidFill>
                  <a:srgbClr val="FFCC00"/>
                </a:solidFill>
                <a:latin typeface="Calibri" charset="0"/>
                <a:ea typeface="ＭＳ Ｐゴシック" charset="0"/>
                <a:cs typeface="ＭＳ Ｐゴシック" charset="0"/>
              </a:rPr>
              <a:t>as Corollary to Decision Mapping?</a:t>
            </a:r>
            <a:endParaRPr lang="en-US" sz="4000" dirty="0">
              <a:solidFill>
                <a:srgbClr val="FFCC00"/>
              </a:solidFill>
              <a:latin typeface="Calibri" charset="0"/>
              <a:ea typeface="ＭＳ Ｐゴシック" charset="0"/>
              <a:cs typeface="ＭＳ Ｐゴシック" charset="0"/>
            </a:endParaRPr>
          </a:p>
        </p:txBody>
      </p:sp>
      <p:pic>
        <p:nvPicPr>
          <p:cNvPr id="41987" name="Content Placeholder 3" descr="duke_06_ba3_summer_east2_binary.tiff"/>
          <p:cNvPicPr>
            <a:picLocks noGrp="1" noChangeAspect="1"/>
          </p:cNvPicPr>
          <p:nvPr>
            <p:ph idx="4294967295"/>
          </p:nvPr>
        </p:nvPicPr>
        <p:blipFill>
          <a:blip r:embed="rId3" cstate="print">
            <a:extLst>
              <a:ext uri="{28A0092B-C50C-407E-A947-70E740481C1C}">
                <a14:useLocalDpi xmlns:a14="http://schemas.microsoft.com/office/drawing/2010/main"/>
              </a:ext>
            </a:extLst>
          </a:blip>
          <a:srcRect b="-1087"/>
          <a:stretch>
            <a:fillRect/>
          </a:stretch>
        </p:blipFill>
        <p:spPr>
          <a:xfrm>
            <a:off x="5872163" y="2592389"/>
            <a:ext cx="3111500" cy="3308350"/>
          </a:xfrm>
          <a:ln>
            <a:solidFill>
              <a:srgbClr val="FFCC00"/>
            </a:solidFill>
            <a:miter lim="800000"/>
            <a:headEnd/>
            <a:tailEnd/>
          </a:ln>
        </p:spPr>
      </p:pic>
      <p:pic>
        <p:nvPicPr>
          <p:cNvPr id="41988" name="Picture 4" descr="duke_06_ba3_summer_east2_roc.png"/>
          <p:cNvPicPr>
            <a:picLocks noChangeAspect="1"/>
          </p:cNvPicPr>
          <p:nvPr/>
        </p:nvPicPr>
        <p:blipFill>
          <a:blip r:embed="rId4" cstate="print">
            <a:extLst>
              <a:ext uri="{28A0092B-C50C-407E-A947-70E740481C1C}">
                <a14:useLocalDpi xmlns:a14="http://schemas.microsoft.com/office/drawing/2010/main"/>
              </a:ext>
            </a:extLst>
          </a:blip>
          <a:srcRect l="8398" t="16344" r="16344"/>
          <a:stretch>
            <a:fillRect/>
          </a:stretch>
        </p:blipFill>
        <p:spPr bwMode="auto">
          <a:xfrm>
            <a:off x="3578226" y="3619500"/>
            <a:ext cx="2143125" cy="2382838"/>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pic>
        <p:nvPicPr>
          <p:cNvPr id="41989" name="Picture 5" descr="sdss_model_types.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535363" y="1941513"/>
            <a:ext cx="2151062" cy="1055687"/>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pic>
        <p:nvPicPr>
          <p:cNvPr id="41990" name="Picture 8" descr="duke_06_ba3_summer_east2_mean.tiff"/>
          <p:cNvPicPr>
            <a:picLocks noChangeAspect="1"/>
          </p:cNvPicPr>
          <p:nvPr/>
        </p:nvPicPr>
        <p:blipFill>
          <a:blip r:embed="rId6" cstate="print">
            <a:extLst>
              <a:ext uri="{28A0092B-C50C-407E-A947-70E740481C1C}">
                <a14:useLocalDpi xmlns:a14="http://schemas.microsoft.com/office/drawing/2010/main"/>
              </a:ext>
            </a:extLst>
          </a:blip>
          <a:srcRect r="1309"/>
          <a:stretch>
            <a:fillRect/>
          </a:stretch>
        </p:blipFill>
        <p:spPr bwMode="auto">
          <a:xfrm>
            <a:off x="357189" y="2576514"/>
            <a:ext cx="3079750" cy="3248025"/>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sp>
        <p:nvSpPr>
          <p:cNvPr id="41991" name="TextBox 10"/>
          <p:cNvSpPr txBox="1">
            <a:spLocks noChangeArrowheads="1"/>
          </p:cNvSpPr>
          <p:nvPr/>
        </p:nvSpPr>
        <p:spPr bwMode="auto">
          <a:xfrm>
            <a:off x="457201" y="1233488"/>
            <a:ext cx="5978525" cy="707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a:solidFill>
                  <a:schemeClr val="bg1"/>
                </a:solidFill>
                <a:latin typeface="Calibri" charset="0"/>
              </a:rPr>
              <a:t>Example: baleen guild (fin, blue, sei, Bryde</a:t>
            </a:r>
            <a:r>
              <a:rPr lang="ja-JP" altLang="en-US" sz="2000">
                <a:solidFill>
                  <a:schemeClr val="bg1"/>
                </a:solidFill>
                <a:latin typeface="Calibri" charset="0"/>
              </a:rPr>
              <a:t>’</a:t>
            </a:r>
            <a:r>
              <a:rPr lang="en-US" sz="2000">
                <a:solidFill>
                  <a:schemeClr val="bg1"/>
                </a:solidFill>
                <a:latin typeface="Calibri" charset="0"/>
              </a:rPr>
              <a:t>s) in summer</a:t>
            </a:r>
          </a:p>
        </p:txBody>
      </p:sp>
      <p:sp>
        <p:nvSpPr>
          <p:cNvPr id="41992" name="Line 1032"/>
          <p:cNvSpPr>
            <a:spLocks noChangeShapeType="1"/>
          </p:cNvSpPr>
          <p:nvPr/>
        </p:nvSpPr>
        <p:spPr bwMode="auto">
          <a:xfrm>
            <a:off x="1588" y="1066800"/>
            <a:ext cx="91408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22" name="Freeform 21"/>
          <p:cNvSpPr/>
          <p:nvPr/>
        </p:nvSpPr>
        <p:spPr>
          <a:xfrm>
            <a:off x="2054226" y="1951039"/>
            <a:ext cx="1609725" cy="476250"/>
          </a:xfrm>
          <a:custGeom>
            <a:avLst/>
            <a:gdLst>
              <a:gd name="connsiteX0" fmla="*/ 1893719 w 1893719"/>
              <a:gd name="connsiteY0" fmla="*/ 313746 h 427148"/>
              <a:gd name="connsiteX1" fmla="*/ 941189 w 1893719"/>
              <a:gd name="connsiteY1" fmla="*/ 18900 h 427148"/>
              <a:gd name="connsiteX2" fmla="*/ 0 w 1893719"/>
              <a:gd name="connsiteY2" fmla="*/ 427148 h 427148"/>
            </a:gdLst>
            <a:ahLst/>
            <a:cxnLst>
              <a:cxn ang="0">
                <a:pos x="connsiteX0" y="connsiteY0"/>
              </a:cxn>
              <a:cxn ang="0">
                <a:pos x="connsiteX1" y="connsiteY1"/>
              </a:cxn>
              <a:cxn ang="0">
                <a:pos x="connsiteX2" y="connsiteY2"/>
              </a:cxn>
            </a:cxnLst>
            <a:rect l="l" t="t" r="r" b="b"/>
            <a:pathLst>
              <a:path w="1893719" h="427148">
                <a:moveTo>
                  <a:pt x="1893719" y="313746"/>
                </a:moveTo>
                <a:cubicBezTo>
                  <a:pt x="1575264" y="156873"/>
                  <a:pt x="1256809" y="0"/>
                  <a:pt x="941189" y="18900"/>
                </a:cubicBezTo>
                <a:cubicBezTo>
                  <a:pt x="625569" y="37800"/>
                  <a:pt x="168204" y="370447"/>
                  <a:pt x="0" y="427148"/>
                </a:cubicBezTo>
              </a:path>
            </a:pathLst>
          </a:custGeom>
          <a:ln w="88900" cap="flat" cmpd="sng" algn="ctr">
            <a:solidFill>
              <a:srgbClr val="FFCC00">
                <a:alpha val="50000"/>
              </a:srgbClr>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lIns="91435" tIns="45718" rIns="91435" bIns="45718" anchor="ctr"/>
          <a:lstStyle/>
          <a:p>
            <a:pPr>
              <a:defRPr/>
            </a:pPr>
            <a:endParaRPr lang="en-US"/>
          </a:p>
        </p:txBody>
      </p:sp>
      <p:sp>
        <p:nvSpPr>
          <p:cNvPr id="23" name="Freeform 22"/>
          <p:cNvSpPr/>
          <p:nvPr/>
        </p:nvSpPr>
        <p:spPr>
          <a:xfrm rot="13327180">
            <a:off x="3962400" y="2713039"/>
            <a:ext cx="1543050" cy="674687"/>
          </a:xfrm>
          <a:custGeom>
            <a:avLst/>
            <a:gdLst>
              <a:gd name="connsiteX0" fmla="*/ 1893719 w 1893719"/>
              <a:gd name="connsiteY0" fmla="*/ 313746 h 427148"/>
              <a:gd name="connsiteX1" fmla="*/ 941189 w 1893719"/>
              <a:gd name="connsiteY1" fmla="*/ 18900 h 427148"/>
              <a:gd name="connsiteX2" fmla="*/ 0 w 1893719"/>
              <a:gd name="connsiteY2" fmla="*/ 427148 h 427148"/>
            </a:gdLst>
            <a:ahLst/>
            <a:cxnLst>
              <a:cxn ang="0">
                <a:pos x="connsiteX0" y="connsiteY0"/>
              </a:cxn>
              <a:cxn ang="0">
                <a:pos x="connsiteX1" y="connsiteY1"/>
              </a:cxn>
              <a:cxn ang="0">
                <a:pos x="connsiteX2" y="connsiteY2"/>
              </a:cxn>
            </a:cxnLst>
            <a:rect l="l" t="t" r="r" b="b"/>
            <a:pathLst>
              <a:path w="1893719" h="427148">
                <a:moveTo>
                  <a:pt x="1893719" y="313746"/>
                </a:moveTo>
                <a:cubicBezTo>
                  <a:pt x="1575264" y="156873"/>
                  <a:pt x="1256809" y="0"/>
                  <a:pt x="941189" y="18900"/>
                </a:cubicBezTo>
                <a:cubicBezTo>
                  <a:pt x="625569" y="37800"/>
                  <a:pt x="168204" y="370447"/>
                  <a:pt x="0" y="427148"/>
                </a:cubicBezTo>
              </a:path>
            </a:pathLst>
          </a:custGeom>
          <a:ln w="88900" cap="flat" cmpd="sng" algn="ctr">
            <a:solidFill>
              <a:srgbClr val="FFCC00">
                <a:alpha val="50000"/>
              </a:srgbClr>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lIns="91435" tIns="45718" rIns="91435" bIns="45718" anchor="ctr"/>
          <a:lstStyle/>
          <a:p>
            <a:pPr>
              <a:defRPr/>
            </a:pP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29</a:t>
            </a:fld>
            <a:endParaRPr lang="en-US"/>
          </a:p>
        </p:txBody>
      </p:sp>
    </p:spTree>
    <p:extLst>
      <p:ext uri="{BB962C8B-B14F-4D97-AF65-F5344CB8AC3E}">
        <p14:creationId xmlns:p14="http://schemas.microsoft.com/office/powerpoint/2010/main" val="1282663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SDSS for Megafauna</a:t>
            </a:r>
            <a:endParaRPr lang="en-US" dirty="0"/>
          </a:p>
        </p:txBody>
      </p:sp>
      <p:sp>
        <p:nvSpPr>
          <p:cNvPr id="3" name="Content Placeholder 2"/>
          <p:cNvSpPr>
            <a:spLocks noGrp="1"/>
          </p:cNvSpPr>
          <p:nvPr>
            <p:ph idx="1"/>
          </p:nvPr>
        </p:nvSpPr>
        <p:spPr>
          <a:xfrm>
            <a:off x="457200" y="1420471"/>
            <a:ext cx="8229600" cy="652352"/>
          </a:xfrm>
        </p:spPr>
        <p:txBody>
          <a:bodyPr/>
          <a:lstStyle/>
          <a:p>
            <a:pPr marL="0" indent="0">
              <a:buNone/>
            </a:pPr>
            <a:r>
              <a:rPr lang="en-US" dirty="0" smtClean="0"/>
              <a:t>Who, What, When, Where, How</a:t>
            </a:r>
            <a:r>
              <a:rPr lang="en-US" dirty="0" smtClean="0">
                <a:solidFill>
                  <a:schemeClr val="tx1">
                    <a:alpha val="50000"/>
                  </a:schemeClr>
                </a:solidFill>
              </a:rPr>
              <a:t>, Why</a:t>
            </a:r>
            <a:r>
              <a:rPr lang="en-US" dirty="0" smtClean="0"/>
              <a:t>?</a:t>
            </a:r>
          </a:p>
        </p:txBody>
      </p:sp>
      <p:pic>
        <p:nvPicPr>
          <p:cNvPr id="12" name="Picture 2"/>
          <p:cNvPicPr>
            <a:picLocks noChangeAspect="1" noChangeArrowheads="1"/>
          </p:cNvPicPr>
          <p:nvPr/>
        </p:nvPicPr>
        <p:blipFill rotWithShape="1">
          <a:blip r:embed="rId3" cstate="print">
            <a:alphaModFix/>
            <a:extLst>
              <a:ext uri="{28A0092B-C50C-407E-A947-70E740481C1C}">
                <a14:useLocalDpi xmlns:a14="http://schemas.microsoft.com/office/drawing/2010/main"/>
              </a:ext>
            </a:extLst>
          </a:blip>
          <a:srcRect/>
          <a:stretch/>
        </p:blipFill>
        <p:spPr bwMode="auto">
          <a:xfrm>
            <a:off x="255598" y="2120750"/>
            <a:ext cx="8610907" cy="4493122"/>
          </a:xfrm>
          <a:prstGeom prst="rect">
            <a:avLst/>
          </a:prstGeom>
          <a:solidFill>
            <a:schemeClr val="tx1">
              <a:alpha val="0"/>
            </a:schemeClr>
          </a:solidFill>
          <a:ln>
            <a:noFill/>
          </a:ln>
          <a:extLst/>
        </p:spPr>
      </p:pic>
      <p:sp>
        <p:nvSpPr>
          <p:cNvPr id="4" name="Slide Number Placeholder 3"/>
          <p:cNvSpPr>
            <a:spLocks noGrp="1"/>
          </p:cNvSpPr>
          <p:nvPr>
            <p:ph type="sldNum" sz="quarter" idx="12"/>
          </p:nvPr>
        </p:nvSpPr>
        <p:spPr/>
        <p:txBody>
          <a:bodyPr/>
          <a:lstStyle/>
          <a:p>
            <a:fld id="{DF28FB93-0A08-4E7D-8E63-9EFA29F1E093}" type="slidenum">
              <a:rPr lang="en-US" smtClean="0"/>
              <a:pPr/>
              <a:t>3</a:t>
            </a:fld>
            <a:endParaRPr lang="en-US"/>
          </a:p>
        </p:txBody>
      </p:sp>
    </p:spTree>
    <p:extLst>
      <p:ext uri="{BB962C8B-B14F-4D97-AF65-F5344CB8AC3E}">
        <p14:creationId xmlns:p14="http://schemas.microsoft.com/office/powerpoint/2010/main" val="755305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 Projection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rcRect/>
          <a:stretch>
            <a:fillRect/>
          </a:stretch>
        </p:blipFill>
        <p:spPr bwMode="auto">
          <a:xfrm>
            <a:off x="389728" y="1919485"/>
            <a:ext cx="2590800" cy="3425825"/>
          </a:xfrm>
          <a:prstGeom prst="rect">
            <a:avLst/>
          </a:prstGeom>
          <a:noFill/>
          <a:ln w="9525">
            <a:noFill/>
            <a:miter lim="800000"/>
            <a:headEnd/>
            <a:tailEnd/>
          </a:ln>
        </p:spPr>
      </p:pic>
      <p:pic>
        <p:nvPicPr>
          <p:cNvPr id="5" name="Picture 4"/>
          <p:cNvPicPr>
            <a:picLocks noChangeAspect="1"/>
          </p:cNvPicPr>
          <p:nvPr/>
        </p:nvPicPr>
        <p:blipFill>
          <a:blip r:embed="rId3"/>
          <a:srcRect/>
          <a:stretch>
            <a:fillRect/>
          </a:stretch>
        </p:blipFill>
        <p:spPr bwMode="auto">
          <a:xfrm>
            <a:off x="3126389" y="2161310"/>
            <a:ext cx="5425618" cy="2953326"/>
          </a:xfrm>
          <a:prstGeom prst="rect">
            <a:avLst/>
          </a:prstGeom>
          <a:noFill/>
          <a:ln w="9525">
            <a:noFill/>
            <a:miter lim="800000"/>
            <a:headEnd/>
            <a:tailEnd/>
          </a:ln>
        </p:spPr>
      </p:pic>
      <p:sp>
        <p:nvSpPr>
          <p:cNvPr id="6" name="Title 1"/>
          <p:cNvSpPr txBox="1">
            <a:spLocks/>
          </p:cNvSpPr>
          <p:nvPr/>
        </p:nvSpPr>
        <p:spPr bwMode="auto">
          <a:xfrm>
            <a:off x="681141" y="5749636"/>
            <a:ext cx="8229600" cy="571585"/>
          </a:xfrm>
          <a:prstGeom prst="rect">
            <a:avLst/>
          </a:prstGeom>
          <a:noFill/>
          <a:ln w="9525">
            <a:noFill/>
            <a:miter lim="800000"/>
            <a:headEnd/>
            <a:tailEnd/>
          </a:ln>
        </p:spPr>
        <p:txBody>
          <a:bodyPr vert="horz" wrap="square" lIns="0" tIns="45718" rIns="0" bIns="0" numCol="1" anchor="b" anchorCtr="0" compatLnSpc="1">
            <a:prstTxWarp prst="textNoShape">
              <a:avLst/>
            </a:prstTxWarp>
          </a:bodyPr>
          <a:lstStyle/>
          <a:p>
            <a:pPr defTabSz="914353">
              <a:defRPr/>
            </a:pPr>
            <a:r>
              <a:rPr lang="en-US" sz="2000" dirty="0">
                <a:latin typeface="+mj-lt"/>
                <a:ea typeface="ＭＳ Ｐゴシック" charset="-128"/>
                <a:cs typeface="ＭＳ Ｐゴシック" charset="-128"/>
              </a:rPr>
              <a:t>Whitehead, McGill, Worm.  2008. Diversity of deep-water cetaceans in relation to temperature: implications for ocean warming. Ecology Letters</a:t>
            </a:r>
          </a:p>
        </p:txBody>
      </p:sp>
      <p:sp>
        <p:nvSpPr>
          <p:cNvPr id="7" name="Slide Number Placeholder 6"/>
          <p:cNvSpPr>
            <a:spLocks noGrp="1"/>
          </p:cNvSpPr>
          <p:nvPr>
            <p:ph type="sldNum" sz="quarter" idx="12"/>
          </p:nvPr>
        </p:nvSpPr>
        <p:spPr/>
        <p:txBody>
          <a:bodyPr/>
          <a:lstStyle/>
          <a:p>
            <a:fld id="{DF28FB93-0A08-4E7D-8E63-9EFA29F1E093}" type="slidenum">
              <a:rPr lang="en-US" smtClean="0"/>
              <a:pPr/>
              <a:t>30</a:t>
            </a:fld>
            <a:endParaRPr lang="en-US"/>
          </a:p>
        </p:txBody>
      </p:sp>
    </p:spTree>
    <p:extLst>
      <p:ext uri="{BB962C8B-B14F-4D97-AF65-F5344CB8AC3E}">
        <p14:creationId xmlns:p14="http://schemas.microsoft.com/office/powerpoint/2010/main" val="83273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75" r="149"/>
          <a:stretch/>
        </p:blipFill>
        <p:spPr>
          <a:xfrm>
            <a:off x="0" y="0"/>
            <a:ext cx="9144000" cy="7306487"/>
          </a:xfrm>
        </p:spPr>
      </p:pic>
      <p:sp>
        <p:nvSpPr>
          <p:cNvPr id="3" name="Slide Number Placeholder 2"/>
          <p:cNvSpPr>
            <a:spLocks noGrp="1"/>
          </p:cNvSpPr>
          <p:nvPr>
            <p:ph type="sldNum" sz="quarter" idx="12"/>
          </p:nvPr>
        </p:nvSpPr>
        <p:spPr/>
        <p:txBody>
          <a:bodyPr/>
          <a:lstStyle/>
          <a:p>
            <a:fld id="{DF28FB93-0A08-4E7D-8E63-9EFA29F1E093}" type="slidenum">
              <a:rPr lang="en-US" smtClean="0"/>
              <a:pPr/>
              <a:t>31</a:t>
            </a:fld>
            <a:endParaRPr lang="en-US"/>
          </a:p>
        </p:txBody>
      </p:sp>
    </p:spTree>
    <p:extLst>
      <p:ext uri="{BB962C8B-B14F-4D97-AF65-F5344CB8AC3E}">
        <p14:creationId xmlns:p14="http://schemas.microsoft.com/office/powerpoint/2010/main" val="4181003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4" descr="1_habitat"/>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0" y="1357313"/>
            <a:ext cx="29702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7" name="Picture 47" descr="2_erro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32125" y="1357313"/>
            <a:ext cx="29702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5945188" y="1358900"/>
            <a:ext cx="2970212" cy="2971800"/>
            <a:chOff x="5945188" y="1358900"/>
            <a:chExt cx="2970212" cy="2971800"/>
          </a:xfrm>
        </p:grpSpPr>
        <p:pic>
          <p:nvPicPr>
            <p:cNvPr id="64535" name="Picture 51" descr="5_min-risk"/>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945188" y="1358900"/>
              <a:ext cx="297021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6" name="Text Box 53"/>
            <p:cNvSpPr txBox="1">
              <a:spLocks noChangeArrowheads="1"/>
            </p:cNvSpPr>
            <p:nvPr/>
          </p:nvSpPr>
          <p:spPr bwMode="auto">
            <a:xfrm>
              <a:off x="7391752" y="1421257"/>
              <a:ext cx="841369" cy="198558"/>
            </a:xfrm>
            <a:prstGeom prst="rect">
              <a:avLst/>
            </a:prstGeom>
            <a:solidFill>
              <a:schemeClr val="tx1"/>
            </a:solid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700" b="1" dirty="0">
                  <a:solidFill>
                    <a:schemeClr val="bg1"/>
                  </a:solidFill>
                  <a:latin typeface="Calibri" charset="0"/>
                </a:rPr>
                <a:t>Loss Decision</a:t>
              </a:r>
            </a:p>
          </p:txBody>
        </p:sp>
      </p:grpSp>
      <p:graphicFrame>
        <p:nvGraphicFramePr>
          <p:cNvPr id="40018" name="Group 82"/>
          <p:cNvGraphicFramePr>
            <a:graphicFrameLocks noGrp="1"/>
          </p:cNvGraphicFramePr>
          <p:nvPr>
            <p:extLst>
              <p:ext uri="{D42A27DB-BD31-4B8C-83A1-F6EECF244321}">
                <p14:modId xmlns:p14="http://schemas.microsoft.com/office/powerpoint/2010/main" val="1484771683"/>
              </p:ext>
            </p:extLst>
          </p:nvPr>
        </p:nvGraphicFramePr>
        <p:xfrm>
          <a:off x="1066800" y="4764088"/>
          <a:ext cx="6757988" cy="1866901"/>
        </p:xfrm>
        <a:graphic>
          <a:graphicData uri="http://schemas.openxmlformats.org/drawingml/2006/table">
            <a:tbl>
              <a:tblPr/>
              <a:tblGrid>
                <a:gridCol w="1574800"/>
                <a:gridCol w="995363"/>
                <a:gridCol w="2497137"/>
                <a:gridCol w="1690688"/>
              </a:tblGrid>
              <a:tr h="420688">
                <a:tc rowSpan="2" gridSpan="2">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endParaRPr kumimoji="0" lang="en-US" sz="2200" b="0" i="0" u="none" strike="noStrike" cap="none" normalizeH="0" baseline="0">
                        <a:ln>
                          <a:noFill/>
                        </a:ln>
                        <a:solidFill>
                          <a:srgbClr val="FFFFFF"/>
                        </a:solidFill>
                        <a:effectLst/>
                        <a:latin typeface="Constantia" charset="0"/>
                        <a:ea typeface="ＭＳ Ｐゴシック" charset="-128"/>
                        <a:cs typeface="ＭＳ Ｐゴシック" charset="-128"/>
                      </a:endParaRPr>
                    </a:p>
                  </a:txBody>
                  <a:tcPr marL="83333" marR="83333" marT="41666" marB="41666" horzOverflow="overflow">
                    <a:lnL>
                      <a:noFill/>
                    </a:lnL>
                    <a:lnR>
                      <a:noFill/>
                    </a:lnR>
                    <a:lnT>
                      <a:noFill/>
                    </a:lnT>
                    <a:lnB>
                      <a:noFill/>
                    </a:lnB>
                    <a:lnTlToBr>
                      <a:noFill/>
                    </a:lnTlToBr>
                    <a:lnBlToTr>
                      <a:noFill/>
                    </a:lnBlToTr>
                    <a:noFill/>
                  </a:tcPr>
                </a:tc>
                <a:tc rowSpan="2"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1" u="none" strike="noStrike" cap="none" normalizeH="0" baseline="0">
                          <a:ln>
                            <a:noFill/>
                          </a:ln>
                          <a:solidFill>
                            <a:srgbClr val="FFFFFF"/>
                          </a:solidFill>
                          <a:effectLst/>
                          <a:latin typeface="Constantia" charset="0"/>
                          <a:ea typeface="ＭＳ Ｐゴシック" charset="-128"/>
                          <a:cs typeface="ＭＳ Ｐゴシック" charset="-128"/>
                        </a:rPr>
                        <a:t>Integrated Prob(Encounter)</a:t>
                      </a:r>
                    </a:p>
                  </a:txBody>
                  <a:tcPr marL="83333" marR="83333" marT="41666" marB="41666" horzOverflow="overflow">
                    <a:lnL>
                      <a:noFill/>
                    </a:lnL>
                    <a:lnR>
                      <a:noFill/>
                    </a:lnR>
                    <a:lnT>
                      <a:noFill/>
                    </a:lnT>
                    <a:lnB>
                      <a:noFill/>
                    </a:lnB>
                    <a:lnTlToBr>
                      <a:noFill/>
                    </a:lnTlToBr>
                    <a:lnBlToTr>
                      <a:noFill/>
                    </a:lnBlToTr>
                    <a:noFill/>
                  </a:tcPr>
                </a:tc>
                <a:tc hMerge="1">
                  <a:txBody>
                    <a:bodyPr/>
                    <a:lstStyle/>
                    <a:p>
                      <a:endParaRPr lang="en-US"/>
                    </a:p>
                  </a:txBody>
                  <a:tcPr/>
                </a:tc>
              </a:tr>
              <a:tr h="420688">
                <a:tc gridSpan="2" vMerge="1">
                  <a:txBody>
                    <a:bodyPr/>
                    <a:lstStyle/>
                    <a:p>
                      <a:endParaRPr lang="en-US"/>
                    </a:p>
                  </a:txBody>
                  <a:tcPr/>
                </a:tc>
                <a:tc hMerge="1"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1" u="none" strike="noStrike" cap="none" normalizeH="0" baseline="0">
                          <a:ln>
                            <a:noFill/>
                          </a:ln>
                          <a:solidFill>
                            <a:srgbClr val="FFFFFF"/>
                          </a:solidFill>
                          <a:effectLst/>
                          <a:latin typeface="Constantia" charset="0"/>
                          <a:ea typeface="ＭＳ Ｐゴシック" charset="-128"/>
                          <a:cs typeface="ＭＳ Ｐゴシック" charset="-128"/>
                        </a:rPr>
                        <a:t>0-.5</a:t>
                      </a:r>
                    </a:p>
                  </a:txBody>
                  <a:tcPr marL="83333" marR="83333" marT="41666" marB="41666"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1" u="none" strike="noStrike" cap="none" normalizeH="0" baseline="0" dirty="0">
                          <a:ln>
                            <a:noFill/>
                          </a:ln>
                          <a:solidFill>
                            <a:srgbClr val="FFFFFF"/>
                          </a:solidFill>
                          <a:effectLst/>
                          <a:latin typeface="Constantia" charset="0"/>
                          <a:ea typeface="ＭＳ Ｐゴシック" charset="-128"/>
                          <a:cs typeface="ＭＳ Ｐゴシック" charset="-128"/>
                        </a:rPr>
                        <a:t>.5 to 1</a:t>
                      </a:r>
                    </a:p>
                  </a:txBody>
                  <a:tcPr marL="83333" marR="83333" marT="41666" marB="41666"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noFill/>
                  </a:tcPr>
                </a:tc>
              </a:tr>
              <a:tr h="420688">
                <a:tc rowSpan="2">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charset="2"/>
                        <a:buNone/>
                        <a:tabLst/>
                      </a:pPr>
                      <a:endParaRPr kumimoji="0" lang="en-US" sz="1300" b="0" i="1" u="none" strike="noStrike" cap="none" normalizeH="0" baseline="0" dirty="0">
                        <a:ln>
                          <a:noFill/>
                        </a:ln>
                        <a:solidFill>
                          <a:srgbClr val="FFFFFF"/>
                        </a:solidFill>
                        <a:effectLst/>
                        <a:latin typeface="Constantia" charset="0"/>
                        <a:ea typeface="ＭＳ Ｐゴシック" charset="-128"/>
                        <a:cs typeface="ＭＳ Ｐゴシック" charset="-128"/>
                      </a:endParaRPr>
                    </a:p>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1" u="none" strike="noStrike" cap="none" normalizeH="0" baseline="0" dirty="0">
                          <a:ln>
                            <a:noFill/>
                          </a:ln>
                          <a:solidFill>
                            <a:srgbClr val="FFFFFF"/>
                          </a:solidFill>
                          <a:effectLst/>
                          <a:latin typeface="Constantia" charset="0"/>
                          <a:ea typeface="ＭＳ Ｐゴシック" charset="-128"/>
                          <a:cs typeface="ＭＳ Ｐゴシック" charset="-128"/>
                        </a:rPr>
                        <a:t>Decision</a:t>
                      </a:r>
                      <a:br>
                        <a:rPr kumimoji="0" lang="en-US" sz="2200" b="0" i="1" u="none" strike="noStrike" cap="none" normalizeH="0" baseline="0" dirty="0">
                          <a:ln>
                            <a:noFill/>
                          </a:ln>
                          <a:solidFill>
                            <a:srgbClr val="FFFFFF"/>
                          </a:solidFill>
                          <a:effectLst/>
                          <a:latin typeface="Constantia" charset="0"/>
                          <a:ea typeface="ＭＳ Ｐゴシック" charset="-128"/>
                          <a:cs typeface="ＭＳ Ｐゴシック" charset="-128"/>
                        </a:rPr>
                      </a:br>
                      <a:endParaRPr kumimoji="0" lang="en-US" sz="2200" b="0" i="1" u="none" strike="noStrike" cap="none" normalizeH="0" baseline="0" dirty="0">
                        <a:ln>
                          <a:noFill/>
                        </a:ln>
                        <a:solidFill>
                          <a:srgbClr val="FFFFFF"/>
                        </a:solidFill>
                        <a:effectLst/>
                        <a:latin typeface="Constantia" charset="0"/>
                        <a:ea typeface="ＭＳ Ｐゴシック" charset="-128"/>
                        <a:cs typeface="ＭＳ Ｐゴシック" charset="-128"/>
                      </a:endParaRPr>
                    </a:p>
                  </a:txBody>
                  <a:tcPr marL="83333" marR="83333" marT="41666" marB="4166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1" u="none" strike="noStrike" cap="none" normalizeH="0" baseline="0">
                          <a:ln>
                            <a:noFill/>
                          </a:ln>
                          <a:solidFill>
                            <a:srgbClr val="FFFFFF"/>
                          </a:solidFill>
                          <a:effectLst/>
                          <a:latin typeface="Constantia" charset="0"/>
                          <a:ea typeface="ＭＳ Ｐゴシック" charset="-128"/>
                          <a:cs typeface="ＭＳ Ｐゴシック" charset="-128"/>
                        </a:rPr>
                        <a:t>Go</a:t>
                      </a:r>
                    </a:p>
                  </a:txBody>
                  <a:tcPr marL="83333" marR="83333" marT="41666" marB="41666"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0" u="none" strike="noStrike" cap="none" normalizeH="0" baseline="0">
                          <a:ln>
                            <a:noFill/>
                          </a:ln>
                          <a:solidFill>
                            <a:srgbClr val="FFFFFF"/>
                          </a:solidFill>
                          <a:effectLst/>
                          <a:latin typeface="Constantia" charset="0"/>
                          <a:ea typeface="ＭＳ Ｐゴシック" charset="-128"/>
                          <a:cs typeface="ＭＳ Ｐゴシック" charset="-128"/>
                        </a:rPr>
                        <a:t>0</a:t>
                      </a:r>
                    </a:p>
                  </a:txBody>
                  <a:tcPr marL="83333" marR="83333" marT="41666" marB="41666"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0" u="none" strike="noStrike" cap="none" normalizeH="0" baseline="0">
                          <a:ln>
                            <a:noFill/>
                          </a:ln>
                          <a:solidFill>
                            <a:srgbClr val="FFFFFF"/>
                          </a:solidFill>
                          <a:effectLst/>
                          <a:latin typeface="Constantia" charset="0"/>
                          <a:ea typeface="ＭＳ Ｐゴシック" charset="-128"/>
                          <a:cs typeface="ＭＳ Ｐゴシック" charset="-128"/>
                        </a:rPr>
                        <a:t>3</a:t>
                      </a:r>
                    </a:p>
                  </a:txBody>
                  <a:tcPr marL="83333" marR="83333" marT="41666" marB="41666" horzOverflow="overflow">
                    <a:lnL>
                      <a:noFill/>
                    </a:lnL>
                    <a:lnR>
                      <a:noFill/>
                    </a:lnR>
                    <a:lnT w="12700" cap="flat" cmpd="sng" algn="ctr">
                      <a:solidFill>
                        <a:srgbClr val="FFFFFF"/>
                      </a:solidFill>
                      <a:prstDash val="solid"/>
                      <a:round/>
                      <a:headEnd type="none" w="med" len="med"/>
                      <a:tailEnd type="none" w="med" len="med"/>
                    </a:lnT>
                    <a:lnB>
                      <a:noFill/>
                    </a:lnB>
                    <a:lnTlToBr>
                      <a:noFill/>
                    </a:lnTlToBr>
                    <a:lnBlToTr>
                      <a:noFill/>
                    </a:lnBlToTr>
                    <a:noFill/>
                  </a:tcPr>
                </a:tc>
              </a:tr>
              <a:tr h="604837">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1" u="none" strike="noStrike" cap="none" normalizeH="0" baseline="0">
                          <a:ln>
                            <a:noFill/>
                          </a:ln>
                          <a:solidFill>
                            <a:srgbClr val="FFFFFF"/>
                          </a:solidFill>
                          <a:effectLst/>
                          <a:latin typeface="Constantia" charset="0"/>
                          <a:ea typeface="ＭＳ Ｐゴシック" charset="-128"/>
                          <a:cs typeface="ＭＳ Ｐゴシック" charset="-128"/>
                        </a:rPr>
                        <a:t>No-go</a:t>
                      </a:r>
                    </a:p>
                  </a:txBody>
                  <a:tcPr marL="83333" marR="83333" marT="41666" marB="41666" horzOverflow="overflow">
                    <a:lnL>
                      <a:noFill/>
                    </a:lnL>
                    <a:lnR w="12700" cap="flat" cmpd="sng" algn="ctr">
                      <a:solidFill>
                        <a:srgbClr val="FFFFFF"/>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0" u="none" strike="noStrike" cap="none" normalizeH="0" baseline="0">
                          <a:ln>
                            <a:noFill/>
                          </a:ln>
                          <a:solidFill>
                            <a:srgbClr val="FFFFFF"/>
                          </a:solidFill>
                          <a:effectLst/>
                          <a:latin typeface="Constantia" charset="0"/>
                          <a:ea typeface="ＭＳ Ｐゴシック" charset="-128"/>
                          <a:cs typeface="ＭＳ Ｐゴシック" charset="-128"/>
                        </a:rPr>
                        <a:t>1</a:t>
                      </a:r>
                    </a:p>
                  </a:txBody>
                  <a:tcPr marL="83333" marR="83333" marT="41666" marB="41666" horzOverflow="overflow">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BD0D9"/>
                        </a:buClr>
                        <a:buSzPct val="95000"/>
                        <a:buFont typeface="Wingdings 2" charset="2"/>
                        <a:buNone/>
                        <a:tabLst/>
                      </a:pPr>
                      <a:r>
                        <a:rPr kumimoji="0" lang="en-US" sz="2200" b="0" i="0" u="none" strike="noStrike" cap="none" normalizeH="0" baseline="0" dirty="0">
                          <a:ln>
                            <a:noFill/>
                          </a:ln>
                          <a:solidFill>
                            <a:srgbClr val="FFFFFF"/>
                          </a:solidFill>
                          <a:effectLst/>
                          <a:latin typeface="Constantia" charset="0"/>
                          <a:ea typeface="ＭＳ Ｐゴシック" charset="-128"/>
                          <a:cs typeface="ＭＳ Ｐゴシック" charset="-128"/>
                        </a:rPr>
                        <a:t>0</a:t>
                      </a:r>
                    </a:p>
                  </a:txBody>
                  <a:tcPr marL="83333" marR="83333" marT="41666" marB="41666" horzOverflow="overflow">
                    <a:lnL>
                      <a:noFill/>
                    </a:lnL>
                    <a:lnR>
                      <a:noFill/>
                    </a:lnR>
                    <a:lnT>
                      <a:noFill/>
                    </a:lnT>
                    <a:lnB>
                      <a:noFill/>
                    </a:lnB>
                    <a:lnTlToBr>
                      <a:noFill/>
                    </a:lnTlToBr>
                    <a:lnBlToTr>
                      <a:noFill/>
                    </a:lnBlToTr>
                    <a:noFill/>
                  </a:tcPr>
                </a:tc>
              </a:tr>
            </a:tbl>
          </a:graphicData>
        </a:graphic>
      </p:graphicFrame>
      <p:pic>
        <p:nvPicPr>
          <p:cNvPr id="30748" name="Picture 77" descr="8_midmod_param"/>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2475" y="4433888"/>
            <a:ext cx="2865438" cy="1184275"/>
          </a:xfrm>
          <a:prstGeom prst="rect">
            <a:avLst/>
          </a:prstGeom>
          <a:solidFill>
            <a:schemeClr val="bg1"/>
          </a:solidFill>
          <a:ln w="9525">
            <a:solidFill>
              <a:schemeClr val="tx1"/>
            </a:solidFill>
            <a:miter lim="800000"/>
            <a:headEnd/>
            <a:tailEnd/>
          </a:ln>
        </p:spPr>
      </p:pic>
      <p:sp>
        <p:nvSpPr>
          <p:cNvPr id="5" name="Title 4"/>
          <p:cNvSpPr>
            <a:spLocks noGrp="1"/>
          </p:cNvSpPr>
          <p:nvPr>
            <p:ph type="title" idx="4294967295"/>
          </p:nvPr>
        </p:nvSpPr>
        <p:spPr>
          <a:xfrm>
            <a:off x="0" y="274638"/>
            <a:ext cx="9144000" cy="1143000"/>
          </a:xfrm>
        </p:spPr>
        <p:txBody>
          <a:bodyPr>
            <a:normAutofit/>
          </a:bodyPr>
          <a:lstStyle/>
          <a:p>
            <a:r>
              <a:rPr lang="en-US" dirty="0" smtClean="0"/>
              <a:t>Decision Mapping</a:t>
            </a:r>
            <a:endParaRPr lang="en-US" dirty="0"/>
          </a:p>
        </p:txBody>
      </p:sp>
      <p:sp>
        <p:nvSpPr>
          <p:cNvPr id="2" name="Slide Number Placeholder 1"/>
          <p:cNvSpPr>
            <a:spLocks noGrp="1"/>
          </p:cNvSpPr>
          <p:nvPr>
            <p:ph type="sldNum" sz="quarter" idx="12"/>
          </p:nvPr>
        </p:nvSpPr>
        <p:spPr/>
        <p:txBody>
          <a:bodyPr/>
          <a:lstStyle/>
          <a:p>
            <a:fld id="{DF28FB93-0A08-4E7D-8E63-9EFA29F1E093}" type="slidenum">
              <a:rPr lang="en-US" smtClean="0"/>
              <a:pPr/>
              <a:t>32</a:t>
            </a:fld>
            <a:endParaRPr lang="en-US"/>
          </a:p>
        </p:txBody>
      </p:sp>
    </p:spTree>
    <p:extLst>
      <p:ext uri="{BB962C8B-B14F-4D97-AF65-F5344CB8AC3E}">
        <p14:creationId xmlns:p14="http://schemas.microsoft.com/office/powerpoint/2010/main" val="1681138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0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892969" y="178594"/>
            <a:ext cx="7358063" cy="1053703"/>
          </a:xfrm>
        </p:spPr>
        <p:txBody>
          <a:bodyPr/>
          <a:lstStyle/>
          <a:p>
            <a:r>
              <a:rPr lang="en-US" dirty="0"/>
              <a:t>Loss Function</a:t>
            </a:r>
          </a:p>
        </p:txBody>
      </p:sp>
      <p:graphicFrame>
        <p:nvGraphicFramePr>
          <p:cNvPr id="177155" name="Group 3"/>
          <p:cNvGraphicFramePr>
            <a:graphicFrameLocks noGrp="1"/>
          </p:cNvGraphicFramePr>
          <p:nvPr>
            <p:extLst>
              <p:ext uri="{D42A27DB-BD31-4B8C-83A1-F6EECF244321}">
                <p14:modId xmlns:p14="http://schemas.microsoft.com/office/powerpoint/2010/main" val="2889556795"/>
              </p:ext>
            </p:extLst>
          </p:nvPr>
        </p:nvGraphicFramePr>
        <p:xfrm>
          <a:off x="1085850" y="1809751"/>
          <a:ext cx="3276600" cy="1676401"/>
        </p:xfrm>
        <a:graphic>
          <a:graphicData uri="http://schemas.openxmlformats.org/drawingml/2006/table">
            <a:tbl>
              <a:tblPr/>
              <a:tblGrid>
                <a:gridCol w="1092200"/>
                <a:gridCol w="1092200"/>
                <a:gridCol w="1092200"/>
              </a:tblGrid>
              <a:tr h="4778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0</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0.5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778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go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0"/>
                        </a:rPr>
                        <a:t>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207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no-go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0"/>
                        </a:rPr>
                        <a:t>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pSp>
        <p:nvGrpSpPr>
          <p:cNvPr id="177173" name="Group 21"/>
          <p:cNvGrpSpPr>
            <a:grpSpLocks/>
          </p:cNvGrpSpPr>
          <p:nvPr/>
        </p:nvGrpSpPr>
        <p:grpSpPr bwMode="auto">
          <a:xfrm>
            <a:off x="5326063" y="1217613"/>
            <a:ext cx="3074988" cy="2741612"/>
            <a:chOff x="-23" y="1529"/>
            <a:chExt cx="1937" cy="1914"/>
          </a:xfrm>
        </p:grpSpPr>
        <p:pic>
          <p:nvPicPr>
            <p:cNvPr id="177174" name="Picture 22" descr="7_lowprecise_param"/>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1529"/>
              <a:ext cx="1914" cy="19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7175" name="Text Box 23"/>
            <p:cNvSpPr txBox="1">
              <a:spLocks noChangeArrowheads="1"/>
            </p:cNvSpPr>
            <p:nvPr/>
          </p:nvSpPr>
          <p:spPr bwMode="auto">
            <a:xfrm>
              <a:off x="-23" y="1529"/>
              <a:ext cx="274" cy="258"/>
            </a:xfrm>
            <a:prstGeom prst="rect">
              <a:avLst/>
            </a:prstGeom>
            <a:solidFill>
              <a:schemeClr val="bg1">
                <a:alpha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(a)</a:t>
              </a:r>
            </a:p>
          </p:txBody>
        </p:sp>
      </p:grpSp>
      <p:grpSp>
        <p:nvGrpSpPr>
          <p:cNvPr id="177176" name="Group 24"/>
          <p:cNvGrpSpPr>
            <a:grpSpLocks/>
          </p:cNvGrpSpPr>
          <p:nvPr/>
        </p:nvGrpSpPr>
        <p:grpSpPr bwMode="auto">
          <a:xfrm>
            <a:off x="1196975" y="3922713"/>
            <a:ext cx="3087688" cy="2741612"/>
            <a:chOff x="1894" y="1529"/>
            <a:chExt cx="1945" cy="1914"/>
          </a:xfrm>
        </p:grpSpPr>
        <p:pic>
          <p:nvPicPr>
            <p:cNvPr id="177177" name="Picture 25" descr="8_midmod_para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26" y="1529"/>
              <a:ext cx="1913" cy="19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7178" name="Text Box 26"/>
            <p:cNvSpPr txBox="1">
              <a:spLocks noChangeArrowheads="1"/>
            </p:cNvSpPr>
            <p:nvPr/>
          </p:nvSpPr>
          <p:spPr bwMode="auto">
            <a:xfrm>
              <a:off x="1894" y="1529"/>
              <a:ext cx="281" cy="258"/>
            </a:xfrm>
            <a:prstGeom prst="rect">
              <a:avLst/>
            </a:prstGeom>
            <a:solidFill>
              <a:schemeClr val="bg1">
                <a:alpha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(b)</a:t>
              </a:r>
            </a:p>
          </p:txBody>
        </p:sp>
      </p:grpSp>
      <p:grpSp>
        <p:nvGrpSpPr>
          <p:cNvPr id="177179" name="Group 27"/>
          <p:cNvGrpSpPr>
            <a:grpSpLocks/>
          </p:cNvGrpSpPr>
          <p:nvPr/>
        </p:nvGrpSpPr>
        <p:grpSpPr bwMode="auto">
          <a:xfrm>
            <a:off x="5337176" y="3981451"/>
            <a:ext cx="3082925" cy="2741613"/>
            <a:chOff x="3818" y="1529"/>
            <a:chExt cx="1942" cy="1914"/>
          </a:xfrm>
        </p:grpSpPr>
        <p:pic>
          <p:nvPicPr>
            <p:cNvPr id="177180" name="Picture 28" descr="13_binary_highprecise_param"/>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46" y="1529"/>
              <a:ext cx="1914" cy="19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77181" name="Text Box 29"/>
            <p:cNvSpPr txBox="1">
              <a:spLocks noChangeArrowheads="1"/>
            </p:cNvSpPr>
            <p:nvPr/>
          </p:nvSpPr>
          <p:spPr bwMode="auto">
            <a:xfrm>
              <a:off x="3818" y="1529"/>
              <a:ext cx="266" cy="258"/>
            </a:xfrm>
            <a:prstGeom prst="rect">
              <a:avLst/>
            </a:prstGeom>
            <a:solidFill>
              <a:schemeClr val="bg1">
                <a:alpha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(c)</a:t>
              </a:r>
            </a:p>
          </p:txBody>
        </p:sp>
      </p:grpSp>
      <p:sp>
        <p:nvSpPr>
          <p:cNvPr id="177182" name="Text Box 30"/>
          <p:cNvSpPr txBox="1">
            <a:spLocks noChangeArrowheads="1"/>
          </p:cNvSpPr>
          <p:nvPr/>
        </p:nvSpPr>
        <p:spPr bwMode="auto">
          <a:xfrm>
            <a:off x="1864262" y="1255714"/>
            <a:ext cx="1839230" cy="52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5" tIns="45718" rIns="91435" bIns="45718">
            <a:spAutoFit/>
          </a:bodyPr>
          <a:lstStyle/>
          <a:p>
            <a:r>
              <a:rPr lang="en-US" sz="2800">
                <a:solidFill>
                  <a:schemeClr val="bg1"/>
                </a:solidFill>
              </a:rPr>
              <a:t>Input Table</a:t>
            </a:r>
          </a:p>
        </p:txBody>
      </p:sp>
      <p:sp>
        <p:nvSpPr>
          <p:cNvPr id="2" name="Slide Number Placeholder 1"/>
          <p:cNvSpPr>
            <a:spLocks noGrp="1"/>
          </p:cNvSpPr>
          <p:nvPr>
            <p:ph type="sldNum" sz="quarter" idx="12"/>
          </p:nvPr>
        </p:nvSpPr>
        <p:spPr/>
        <p:txBody>
          <a:bodyPr/>
          <a:lstStyle/>
          <a:p>
            <a:fld id="{DF28FB93-0A08-4E7D-8E63-9EFA29F1E093}" type="slidenum">
              <a:rPr lang="en-US" smtClean="0"/>
              <a:pPr/>
              <a:t>33</a:t>
            </a:fld>
            <a:endParaRPr lang="en-US"/>
          </a:p>
        </p:txBody>
      </p:sp>
    </p:spTree>
    <p:extLst>
      <p:ext uri="{BB962C8B-B14F-4D97-AF65-F5344CB8AC3E}">
        <p14:creationId xmlns:p14="http://schemas.microsoft.com/office/powerpoint/2010/main" val="83194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normAutofit/>
          </a:bodyPr>
          <a:lstStyle/>
          <a:p>
            <a:r>
              <a:rPr lang="en-US" sz="3600" dirty="0"/>
              <a:t>Niche Modeling</a:t>
            </a:r>
          </a:p>
          <a:p>
            <a:r>
              <a:rPr lang="en-US" sz="3600" dirty="0" smtClean="0"/>
              <a:t>Cetacean Ecology</a:t>
            </a:r>
          </a:p>
          <a:p>
            <a:r>
              <a:rPr lang="en-US" sz="3600" dirty="0" smtClean="0"/>
              <a:t>Decision Theory</a:t>
            </a:r>
          </a:p>
          <a:p>
            <a:r>
              <a:rPr lang="en-US" sz="3600" dirty="0" smtClean="0"/>
              <a:t>Operations Research</a:t>
            </a:r>
          </a:p>
          <a:p>
            <a:r>
              <a:rPr lang="en-US" sz="3600" dirty="0" smtClean="0"/>
              <a:t>Environmental Economics</a:t>
            </a:r>
          </a:p>
        </p:txBody>
      </p:sp>
      <p:sp>
        <p:nvSpPr>
          <p:cNvPr id="4" name="Slide Number Placeholder 3"/>
          <p:cNvSpPr>
            <a:spLocks noGrp="1"/>
          </p:cNvSpPr>
          <p:nvPr>
            <p:ph type="sldNum" sz="quarter" idx="12"/>
          </p:nvPr>
        </p:nvSpPr>
        <p:spPr/>
        <p:txBody>
          <a:bodyPr/>
          <a:lstStyle/>
          <a:p>
            <a:fld id="{DF28FB93-0A08-4E7D-8E63-9EFA29F1E093}" type="slidenum">
              <a:rPr lang="en-US" smtClean="0"/>
              <a:pPr/>
              <a:t>34</a:t>
            </a:fld>
            <a:endParaRPr lang="en-US"/>
          </a:p>
        </p:txBody>
      </p:sp>
    </p:spTree>
    <p:extLst>
      <p:ext uri="{BB962C8B-B14F-4D97-AF65-F5344CB8AC3E}">
        <p14:creationId xmlns:p14="http://schemas.microsoft.com/office/powerpoint/2010/main" val="1514279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from Many Platforms</a:t>
            </a:r>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446485" y="3964781"/>
            <a:ext cx="4257527" cy="2325106"/>
          </a:xfrm>
        </p:spPr>
      </p:pic>
      <p:pic>
        <p:nvPicPr>
          <p:cNvPr id="5" name="Picture 30" descr="r44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2437" y="1875234"/>
            <a:ext cx="2757671" cy="193157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31" descr="P68ObsinFlightx"/>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38367" y="1875234"/>
            <a:ext cx="2741591" cy="193157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3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32922" y="1875234"/>
            <a:ext cx="1714500" cy="19315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4947047" y="3964781"/>
            <a:ext cx="3000375" cy="2250281"/>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a:t>
            </a:fld>
            <a:endParaRPr lang="en-US"/>
          </a:p>
        </p:txBody>
      </p:sp>
    </p:spTree>
    <p:extLst>
      <p:ext uri="{BB962C8B-B14F-4D97-AF65-F5344CB8AC3E}">
        <p14:creationId xmlns:p14="http://schemas.microsoft.com/office/powerpoint/2010/main" val="2519090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Chapters: Data          Decision</a:t>
            </a:r>
            <a:endParaRPr lang="en-US" dirty="0"/>
          </a:p>
        </p:txBody>
      </p:sp>
      <p:sp>
        <p:nvSpPr>
          <p:cNvPr id="3" name="Content Placeholder 2"/>
          <p:cNvSpPr>
            <a:spLocks noGrp="1"/>
          </p:cNvSpPr>
          <p:nvPr>
            <p:ph idx="1"/>
          </p:nvPr>
        </p:nvSpPr>
        <p:spPr>
          <a:xfrm>
            <a:off x="457200" y="1600201"/>
            <a:ext cx="8229600" cy="3441082"/>
          </a:xfrm>
        </p:spPr>
        <p:txBody>
          <a:bodyPr>
            <a:normAutofit/>
          </a:bodyPr>
          <a:lstStyle/>
          <a:p>
            <a:pPr marL="514350" indent="-514350">
              <a:buFont typeface="+mj-lt"/>
              <a:buAutoNum type="arabicPeriod"/>
            </a:pPr>
            <a:r>
              <a:rPr lang="en-US" sz="3600" dirty="0" smtClean="0"/>
              <a:t>Robust, Dynamic </a:t>
            </a:r>
            <a:r>
              <a:rPr lang="en-US" sz="3600" dirty="0"/>
              <a:t>Distribution Models</a:t>
            </a:r>
          </a:p>
          <a:p>
            <a:pPr marL="514350" indent="-514350">
              <a:buFont typeface="+mj-lt"/>
              <a:buAutoNum type="arabicPeriod"/>
            </a:pPr>
            <a:r>
              <a:rPr lang="en-US" sz="3600" dirty="0" smtClean="0"/>
              <a:t>Predicting </a:t>
            </a:r>
            <a:r>
              <a:rPr lang="en-US" sz="3600" dirty="0"/>
              <a:t>Seasonal Migration</a:t>
            </a:r>
          </a:p>
          <a:p>
            <a:pPr marL="514350" indent="-514350">
              <a:buFont typeface="+mj-lt"/>
              <a:buAutoNum type="arabicPeriod"/>
            </a:pPr>
            <a:r>
              <a:rPr lang="en-US" sz="3600" dirty="0"/>
              <a:t>Probabilistic Range Maps</a:t>
            </a:r>
          </a:p>
          <a:p>
            <a:pPr marL="514350" indent="-514350">
              <a:buFont typeface="+mj-lt"/>
              <a:buAutoNum type="arabicPeriod"/>
            </a:pPr>
            <a:r>
              <a:rPr lang="en-US" sz="3600" dirty="0"/>
              <a:t>Decision Mapping</a:t>
            </a:r>
          </a:p>
          <a:p>
            <a:pPr marL="514350" indent="-514350">
              <a:buFont typeface="+mj-lt"/>
              <a:buAutoNum type="arabicPeriod"/>
            </a:pPr>
            <a:r>
              <a:rPr lang="en-US" sz="3600" dirty="0" smtClean="0"/>
              <a:t>Conservation Routing</a:t>
            </a:r>
            <a:endParaRPr lang="en-US" sz="3600" dirty="0"/>
          </a:p>
        </p:txBody>
      </p:sp>
      <p:cxnSp>
        <p:nvCxnSpPr>
          <p:cNvPr id="5" name="Straight Arrow Connector 4"/>
          <p:cNvCxnSpPr/>
          <p:nvPr/>
        </p:nvCxnSpPr>
        <p:spPr>
          <a:xfrm>
            <a:off x="4849431" y="933161"/>
            <a:ext cx="859556" cy="0"/>
          </a:xfrm>
          <a:prstGeom prst="straightConnector1">
            <a:avLst/>
          </a:prstGeom>
          <a:ln w="38100" cmpd="sng">
            <a:solidFill>
              <a:srgbClr val="FFFF66"/>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8261995" y="1818277"/>
            <a:ext cx="2" cy="2940795"/>
          </a:xfrm>
          <a:prstGeom prst="straightConnector1">
            <a:avLst/>
          </a:prstGeom>
          <a:ln w="38100" cmpd="sng">
            <a:solidFill>
              <a:srgbClr val="FFFF66"/>
            </a:solidFill>
            <a:tailEnd type="arrow"/>
          </a:ln>
        </p:spPr>
        <p:style>
          <a:lnRef idx="2">
            <a:schemeClr val="accent1"/>
          </a:lnRef>
          <a:fillRef idx="0">
            <a:schemeClr val="accent1"/>
          </a:fillRef>
          <a:effectRef idx="1">
            <a:schemeClr val="accent1"/>
          </a:effectRef>
          <a:fontRef idx="minor">
            <a:schemeClr val="tx1"/>
          </a:fontRef>
        </p:style>
      </p:cxnSp>
      <p:sp>
        <p:nvSpPr>
          <p:cNvPr id="12" name="Title 1"/>
          <p:cNvSpPr txBox="1">
            <a:spLocks/>
          </p:cNvSpPr>
          <p:nvPr/>
        </p:nvSpPr>
        <p:spPr>
          <a:xfrm>
            <a:off x="457200" y="5182383"/>
            <a:ext cx="8229600" cy="1513667"/>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rgbClr val="FFFF66"/>
                </a:solidFill>
                <a:latin typeface="+mj-lt"/>
                <a:ea typeface="+mj-ea"/>
                <a:cs typeface="+mj-cs"/>
              </a:defRPr>
            </a:lvl1pPr>
          </a:lstStyle>
          <a:p>
            <a:r>
              <a:rPr lang="en-US" dirty="0" smtClean="0"/>
              <a:t>Maximizing Species Distribution Models (SDMs) for Decision-Making: Marine Spatial Planning Methods for Cetacean Conservation</a:t>
            </a:r>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smtClean="0"/>
              <a:pPr/>
              <a:t>5</a:t>
            </a:fld>
            <a:endParaRPr lang="en-US"/>
          </a:p>
        </p:txBody>
      </p:sp>
    </p:spTree>
    <p:extLst>
      <p:ext uri="{BB962C8B-B14F-4D97-AF65-F5344CB8AC3E}">
        <p14:creationId xmlns:p14="http://schemas.microsoft.com/office/powerpoint/2010/main" val="3179363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Chapters</a:t>
            </a:r>
            <a:endParaRPr lang="en-US" dirty="0"/>
          </a:p>
        </p:txBody>
      </p:sp>
      <p:sp>
        <p:nvSpPr>
          <p:cNvPr id="3" name="Content Placeholder 2"/>
          <p:cNvSpPr>
            <a:spLocks noGrp="1"/>
          </p:cNvSpPr>
          <p:nvPr>
            <p:ph idx="1"/>
          </p:nvPr>
        </p:nvSpPr>
        <p:spPr>
          <a:xfrm>
            <a:off x="457200" y="1600201"/>
            <a:ext cx="8229600" cy="3441082"/>
          </a:xfrm>
        </p:spPr>
        <p:txBody>
          <a:bodyPr>
            <a:normAutofit/>
          </a:bodyPr>
          <a:lstStyle/>
          <a:p>
            <a:pPr marL="514350" indent="-514350">
              <a:buFont typeface="+mj-lt"/>
              <a:buAutoNum type="arabicPeriod"/>
            </a:pPr>
            <a:r>
              <a:rPr lang="en-US" sz="3600" dirty="0" smtClean="0"/>
              <a:t>Robust, Dynamic </a:t>
            </a:r>
            <a:r>
              <a:rPr lang="en-US" sz="3600" dirty="0"/>
              <a:t>Distribution Models</a:t>
            </a:r>
          </a:p>
          <a:p>
            <a:pPr marL="514350" indent="-514350">
              <a:buFont typeface="+mj-lt"/>
              <a:buAutoNum type="arabicPeriod"/>
            </a:pPr>
            <a:r>
              <a:rPr lang="en-US" sz="3600" dirty="0" smtClean="0">
                <a:solidFill>
                  <a:schemeClr val="tx1">
                    <a:alpha val="50000"/>
                  </a:schemeClr>
                </a:solidFill>
              </a:rPr>
              <a:t>Predicting </a:t>
            </a:r>
            <a:r>
              <a:rPr lang="en-US" sz="3600" dirty="0">
                <a:solidFill>
                  <a:schemeClr val="tx1">
                    <a:alpha val="50000"/>
                  </a:schemeClr>
                </a:solidFill>
              </a:rPr>
              <a:t>Seasonal Migration</a:t>
            </a:r>
          </a:p>
          <a:p>
            <a:pPr marL="514350" indent="-514350">
              <a:buFont typeface="+mj-lt"/>
              <a:buAutoNum type="arabicPeriod"/>
            </a:pPr>
            <a:r>
              <a:rPr lang="en-US" sz="3600" dirty="0">
                <a:solidFill>
                  <a:schemeClr val="tx1">
                    <a:alpha val="50000"/>
                  </a:schemeClr>
                </a:solidFill>
              </a:rPr>
              <a:t>Probabilistic Range Maps</a:t>
            </a:r>
          </a:p>
          <a:p>
            <a:pPr marL="514350" indent="-514350">
              <a:buFont typeface="+mj-lt"/>
              <a:buAutoNum type="arabicPeriod"/>
            </a:pPr>
            <a:r>
              <a:rPr lang="en-US" sz="3600" dirty="0">
                <a:solidFill>
                  <a:schemeClr val="tx1">
                    <a:alpha val="50000"/>
                  </a:schemeClr>
                </a:solidFill>
              </a:rPr>
              <a:t>Decision Mapping</a:t>
            </a:r>
          </a:p>
          <a:p>
            <a:pPr marL="514350" indent="-514350">
              <a:buFont typeface="+mj-lt"/>
              <a:buAutoNum type="arabicPeriod"/>
            </a:pPr>
            <a:r>
              <a:rPr lang="en-US" sz="3600" dirty="0" smtClean="0">
                <a:solidFill>
                  <a:schemeClr val="tx1">
                    <a:alpha val="50000"/>
                  </a:schemeClr>
                </a:solidFill>
              </a:rPr>
              <a:t>Conservation Routing</a:t>
            </a:r>
            <a:endParaRPr lang="en-US" sz="3600" dirty="0">
              <a:solidFill>
                <a:schemeClr val="tx1">
                  <a:alpha val="50000"/>
                </a:schemeClr>
              </a:solidFill>
            </a:endParaRPr>
          </a:p>
        </p:txBody>
      </p:sp>
      <p:sp>
        <p:nvSpPr>
          <p:cNvPr id="4" name="Slide Number Placeholder 3"/>
          <p:cNvSpPr>
            <a:spLocks noGrp="1"/>
          </p:cNvSpPr>
          <p:nvPr>
            <p:ph type="sldNum" sz="quarter" idx="12"/>
          </p:nvPr>
        </p:nvSpPr>
        <p:spPr/>
        <p:txBody>
          <a:bodyPr/>
          <a:lstStyle/>
          <a:p>
            <a:fld id="{DF28FB93-0A08-4E7D-8E63-9EFA29F1E093}" type="slidenum">
              <a:rPr lang="en-US" smtClean="0"/>
              <a:pPr/>
              <a:t>6</a:t>
            </a:fld>
            <a:endParaRPr lang="en-US"/>
          </a:p>
        </p:txBody>
      </p:sp>
    </p:spTree>
    <p:extLst>
      <p:ext uri="{BB962C8B-B14F-4D97-AF65-F5344CB8AC3E}">
        <p14:creationId xmlns:p14="http://schemas.microsoft.com/office/powerpoint/2010/main" val="41324254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Baseline SDM: Boat + Plane</a:t>
            </a:r>
            <a:endParaRPr lang="en-US" dirty="0"/>
          </a:p>
        </p:txBody>
      </p:sp>
      <p:sp>
        <p:nvSpPr>
          <p:cNvPr id="4" name="TextBox 3"/>
          <p:cNvSpPr txBox="1"/>
          <p:nvPr/>
        </p:nvSpPr>
        <p:spPr>
          <a:xfrm>
            <a:off x="0" y="0"/>
            <a:ext cx="3905486" cy="369332"/>
          </a:xfrm>
          <a:prstGeom prst="rect">
            <a:avLst/>
          </a:prstGeom>
          <a:noFill/>
        </p:spPr>
        <p:txBody>
          <a:bodyPr wrap="none" rtlCol="0">
            <a:spAutoFit/>
          </a:bodyPr>
          <a:lstStyle/>
          <a:p>
            <a:r>
              <a:rPr lang="en-US" dirty="0" smtClean="0">
                <a:solidFill>
                  <a:schemeClr val="tx1">
                    <a:alpha val="50000"/>
                  </a:schemeClr>
                </a:solidFill>
              </a:rPr>
              <a:t>1. Robust</a:t>
            </a:r>
            <a:r>
              <a:rPr lang="en-US" dirty="0">
                <a:solidFill>
                  <a:schemeClr val="tx1">
                    <a:alpha val="50000"/>
                  </a:schemeClr>
                </a:solidFill>
              </a:rPr>
              <a:t>, Dynamic Distribution Models</a:t>
            </a:r>
          </a:p>
        </p:txBody>
      </p:sp>
      <p:sp>
        <p:nvSpPr>
          <p:cNvPr id="5" name="TextBox 4"/>
          <p:cNvSpPr txBox="1"/>
          <p:nvPr/>
        </p:nvSpPr>
        <p:spPr>
          <a:xfrm>
            <a:off x="0" y="6114717"/>
            <a:ext cx="9144000" cy="707886"/>
          </a:xfrm>
          <a:prstGeom prst="rect">
            <a:avLst/>
          </a:prstGeom>
          <a:noFill/>
        </p:spPr>
        <p:txBody>
          <a:bodyPr wrap="square" rtlCol="0">
            <a:spAutoFit/>
          </a:bodyPr>
          <a:lstStyle/>
          <a:p>
            <a:r>
              <a:rPr lang="en-US" sz="2000" dirty="0" smtClean="0"/>
              <a:t>Best BD, PN Halpin et al (</a:t>
            </a:r>
            <a:r>
              <a:rPr lang="en-US" sz="2000" i="1" dirty="0" smtClean="0"/>
              <a:t>in revision</a:t>
            </a:r>
            <a:r>
              <a:rPr lang="en-US" sz="2000" dirty="0" smtClean="0"/>
              <a:t>) </a:t>
            </a:r>
            <a:r>
              <a:rPr lang="en-US" sz="2000" dirty="0"/>
              <a:t>Online Cetacean Habitat Modeling System for the U.S. East Coast and Gulf of Mexico. </a:t>
            </a:r>
            <a:r>
              <a:rPr lang="en-US" sz="2000" dirty="0" smtClean="0"/>
              <a:t>ESR.</a:t>
            </a:r>
            <a:endParaRPr lang="en-US" sz="2000" dirty="0"/>
          </a:p>
        </p:txBody>
      </p:sp>
      <p:pic>
        <p:nvPicPr>
          <p:cNvPr id="9" name="Picture 2"/>
          <p:cNvPicPr>
            <a:picLocks noGrp="1" noChangeAspect="1" noChangeArrowheads="1"/>
          </p:cNvPicPr>
          <p:nvPr>
            <p:ph idx="1"/>
          </p:nvPr>
        </p:nvPicPr>
        <p:blipFill rotWithShape="1">
          <a:blip r:embed="rId2" cstate="print">
            <a:alphaModFix/>
            <a:extLst>
              <a:ext uri="{28A0092B-C50C-407E-A947-70E740481C1C}">
                <a14:useLocalDpi xmlns:a14="http://schemas.microsoft.com/office/drawing/2010/main"/>
              </a:ext>
            </a:extLst>
          </a:blip>
          <a:srcRect/>
          <a:stretch/>
        </p:blipFill>
        <p:spPr bwMode="auto">
          <a:xfrm>
            <a:off x="457200" y="1678851"/>
            <a:ext cx="8229600" cy="4275122"/>
          </a:xfrm>
          <a:prstGeom prst="rect">
            <a:avLst/>
          </a:prstGeom>
          <a:solidFill>
            <a:schemeClr val="tx1">
              <a:alpha val="0"/>
            </a:schemeClr>
          </a:solidFill>
          <a:ln>
            <a:noFill/>
          </a:ln>
          <a:extLst/>
        </p:spPr>
      </p:pic>
      <p:sp>
        <p:nvSpPr>
          <p:cNvPr id="3" name="Slide Number Placeholder 2"/>
          <p:cNvSpPr>
            <a:spLocks noGrp="1"/>
          </p:cNvSpPr>
          <p:nvPr>
            <p:ph type="sldNum" sz="quarter" idx="12"/>
          </p:nvPr>
        </p:nvSpPr>
        <p:spPr/>
        <p:txBody>
          <a:bodyPr/>
          <a:lstStyle/>
          <a:p>
            <a:fld id="{DF28FB93-0A08-4E7D-8E63-9EFA29F1E093}" type="slidenum">
              <a:rPr lang="en-US" smtClean="0"/>
              <a:pPr/>
              <a:t>7</a:t>
            </a:fld>
            <a:endParaRPr lang="en-US"/>
          </a:p>
        </p:txBody>
      </p:sp>
    </p:spTree>
    <p:extLst>
      <p:ext uri="{BB962C8B-B14F-4D97-AF65-F5344CB8AC3E}">
        <p14:creationId xmlns:p14="http://schemas.microsoft.com/office/powerpoint/2010/main" val="4301133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3197226" y="1677988"/>
            <a:ext cx="5565775" cy="4894262"/>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a:p>
        </p:txBody>
      </p:sp>
      <p:sp>
        <p:nvSpPr>
          <p:cNvPr id="27" name="Rectangle 26"/>
          <p:cNvSpPr/>
          <p:nvPr/>
        </p:nvSpPr>
        <p:spPr>
          <a:xfrm>
            <a:off x="342901" y="1682751"/>
            <a:ext cx="2625725" cy="4900613"/>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lIns="91435" tIns="45718" rIns="91435" bIns="45718" anchor="ctr"/>
          <a:lstStyle/>
          <a:p>
            <a:pPr algn="ctr">
              <a:defRPr/>
            </a:pPr>
            <a:endParaRPr lang="en-US"/>
          </a:p>
        </p:txBody>
      </p:sp>
      <p:pic>
        <p:nvPicPr>
          <p:cNvPr id="46084"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8501" y="5222876"/>
            <a:ext cx="1704975" cy="955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085" name="TextBox 4"/>
          <p:cNvSpPr txBox="1">
            <a:spLocks noChangeArrowheads="1"/>
          </p:cNvSpPr>
          <p:nvPr/>
        </p:nvSpPr>
        <p:spPr bwMode="auto">
          <a:xfrm>
            <a:off x="449263" y="6240463"/>
            <a:ext cx="24876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cs typeface="Arial" charset="0"/>
              </a:rPr>
              <a:t>Red: Anticyclonic  Blue: Cyclonic</a:t>
            </a:r>
          </a:p>
        </p:txBody>
      </p:sp>
      <p:pic>
        <p:nvPicPr>
          <p:cNvPr id="4608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9139" y="1962150"/>
            <a:ext cx="19319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5"/>
          <p:cNvGrpSpPr>
            <a:grpSpLocks/>
          </p:cNvGrpSpPr>
          <p:nvPr/>
        </p:nvGrpSpPr>
        <p:grpSpPr bwMode="auto">
          <a:xfrm>
            <a:off x="523876" y="3648076"/>
            <a:ext cx="2081213" cy="1520825"/>
            <a:chOff x="4648200" y="3352800"/>
            <a:chExt cx="3181350" cy="2324100"/>
          </a:xfrm>
        </p:grpSpPr>
        <p:pic>
          <p:nvPicPr>
            <p:cNvPr id="4611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76800" y="3352800"/>
              <a:ext cx="29527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8"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48200" y="4191000"/>
              <a:ext cx="228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088"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96926" y="3276600"/>
            <a:ext cx="1679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9" name="Rectangle 1033"/>
          <p:cNvSpPr>
            <a:spLocks noChangeArrowheads="1"/>
          </p:cNvSpPr>
          <p:nvPr/>
        </p:nvSpPr>
        <p:spPr bwMode="auto">
          <a:xfrm>
            <a:off x="1" y="1165226"/>
            <a:ext cx="3224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0" tIns="46035" rIns="92070" bIns="46035">
            <a:spAutoFit/>
          </a:bodyPr>
          <a:lstStyle/>
          <a:p>
            <a:pPr algn="ctr"/>
            <a:r>
              <a:rPr lang="en-US" sz="2800" dirty="0">
                <a:latin typeface="Calibri" charset="0"/>
              </a:rPr>
              <a:t>Eddies from AVISO</a:t>
            </a:r>
          </a:p>
        </p:txBody>
      </p:sp>
      <p:grpSp>
        <p:nvGrpSpPr>
          <p:cNvPr id="46093" name="Group 88"/>
          <p:cNvGrpSpPr>
            <a:grpSpLocks/>
          </p:cNvGrpSpPr>
          <p:nvPr/>
        </p:nvGrpSpPr>
        <p:grpSpPr bwMode="auto">
          <a:xfrm>
            <a:off x="3575051" y="2065339"/>
            <a:ext cx="4884738" cy="4217987"/>
            <a:chOff x="4201015" y="2483703"/>
            <a:chExt cx="4202293" cy="3628366"/>
          </a:xfrm>
        </p:grpSpPr>
        <p:pic>
          <p:nvPicPr>
            <p:cNvPr id="46100"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t="24390"/>
            <a:stretch>
              <a:fillRect/>
            </a:stretch>
          </p:blipFill>
          <p:spPr bwMode="auto">
            <a:xfrm>
              <a:off x="4205753" y="2540201"/>
              <a:ext cx="1898662" cy="18656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101" name="Rectangle 4"/>
            <p:cNvSpPr>
              <a:spLocks noChangeArrowheads="1"/>
            </p:cNvSpPr>
            <p:nvPr/>
          </p:nvSpPr>
          <p:spPr bwMode="auto">
            <a:xfrm>
              <a:off x="4385587" y="3319543"/>
              <a:ext cx="291161" cy="28380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a:cs typeface="Arial" charset="0"/>
              </a:endParaRPr>
            </a:p>
          </p:txBody>
        </p:sp>
        <p:sp>
          <p:nvSpPr>
            <p:cNvPr id="46102" name="Line 5"/>
            <p:cNvSpPr>
              <a:spLocks noChangeShapeType="1"/>
            </p:cNvSpPr>
            <p:nvPr/>
          </p:nvSpPr>
          <p:spPr bwMode="auto">
            <a:xfrm flipH="1" flipV="1">
              <a:off x="4671855" y="3313427"/>
              <a:ext cx="1428668" cy="1050508"/>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03" name="Line 7"/>
            <p:cNvSpPr>
              <a:spLocks noChangeShapeType="1"/>
            </p:cNvSpPr>
            <p:nvPr/>
          </p:nvSpPr>
          <p:spPr bwMode="auto">
            <a:xfrm flipH="1">
              <a:off x="4203307" y="3318320"/>
              <a:ext cx="172494" cy="1313829"/>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46104" name="Picture 1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201015" y="4401890"/>
              <a:ext cx="1897439" cy="1677149"/>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6105" name="Text Box 12"/>
            <p:cNvSpPr txBox="1">
              <a:spLocks noChangeArrowheads="1"/>
            </p:cNvSpPr>
            <p:nvPr/>
          </p:nvSpPr>
          <p:spPr bwMode="auto">
            <a:xfrm>
              <a:off x="4358273" y="4678225"/>
              <a:ext cx="895350" cy="26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cs typeface="Arial" charset="0"/>
                </a:rPr>
                <a:t>28.0 °C</a:t>
              </a:r>
            </a:p>
          </p:txBody>
        </p:sp>
        <p:sp>
          <p:nvSpPr>
            <p:cNvPr id="46106" name="Text Box 13"/>
            <p:cNvSpPr txBox="1">
              <a:spLocks noChangeArrowheads="1"/>
            </p:cNvSpPr>
            <p:nvPr/>
          </p:nvSpPr>
          <p:spPr bwMode="auto">
            <a:xfrm>
              <a:off x="5247273" y="5519600"/>
              <a:ext cx="862012" cy="26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cs typeface="Arial" charset="0"/>
                </a:rPr>
                <a:t>25.8 °C</a:t>
              </a:r>
            </a:p>
          </p:txBody>
        </p:sp>
        <p:sp>
          <p:nvSpPr>
            <p:cNvPr id="46107" name="Freeform 33"/>
            <p:cNvSpPr>
              <a:spLocks/>
            </p:cNvSpPr>
            <p:nvPr/>
          </p:nvSpPr>
          <p:spPr bwMode="auto">
            <a:xfrm>
              <a:off x="5064710" y="4401890"/>
              <a:ext cx="561525" cy="1710179"/>
            </a:xfrm>
            <a:custGeom>
              <a:avLst/>
              <a:gdLst>
                <a:gd name="T0" fmla="*/ 2147483647 w 459"/>
                <a:gd name="T1" fmla="*/ 0 h 1398"/>
                <a:gd name="T2" fmla="*/ 2147483647 w 459"/>
                <a:gd name="T3" fmla="*/ 2147483647 h 1398"/>
                <a:gd name="T4" fmla="*/ 2147483647 w 459"/>
                <a:gd name="T5" fmla="*/ 2147483647 h 1398"/>
                <a:gd name="T6" fmla="*/ 2147483647 w 459"/>
                <a:gd name="T7" fmla="*/ 2147483647 h 1398"/>
                <a:gd name="T8" fmla="*/ 2147483647 w 459"/>
                <a:gd name="T9" fmla="*/ 2147483647 h 1398"/>
                <a:gd name="T10" fmla="*/ 2147483647 w 459"/>
                <a:gd name="T11" fmla="*/ 2147483647 h 1398"/>
                <a:gd name="T12" fmla="*/ 2147483647 w 459"/>
                <a:gd name="T13" fmla="*/ 2147483647 h 1398"/>
                <a:gd name="T14" fmla="*/ 2147483647 w 459"/>
                <a:gd name="T15" fmla="*/ 2147483647 h 1398"/>
                <a:gd name="T16" fmla="*/ 2147483647 w 459"/>
                <a:gd name="T17" fmla="*/ 2147483647 h 1398"/>
                <a:gd name="T18" fmla="*/ 2147483647 w 459"/>
                <a:gd name="T19" fmla="*/ 2147483647 h 13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59"/>
                <a:gd name="T31" fmla="*/ 0 h 1398"/>
                <a:gd name="T32" fmla="*/ 459 w 459"/>
                <a:gd name="T33" fmla="*/ 1398 h 139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59" h="1398">
                  <a:moveTo>
                    <a:pt x="449" y="0"/>
                  </a:moveTo>
                  <a:cubicBezTo>
                    <a:pt x="454" y="55"/>
                    <a:pt x="459" y="111"/>
                    <a:pt x="442" y="157"/>
                  </a:cubicBezTo>
                  <a:cubicBezTo>
                    <a:pt x="425" y="203"/>
                    <a:pt x="379" y="220"/>
                    <a:pt x="348" y="276"/>
                  </a:cubicBezTo>
                  <a:cubicBezTo>
                    <a:pt x="317" y="332"/>
                    <a:pt x="284" y="439"/>
                    <a:pt x="254" y="495"/>
                  </a:cubicBezTo>
                  <a:cubicBezTo>
                    <a:pt x="224" y="551"/>
                    <a:pt x="197" y="566"/>
                    <a:pt x="167" y="614"/>
                  </a:cubicBezTo>
                  <a:cubicBezTo>
                    <a:pt x="137" y="662"/>
                    <a:pt x="99" y="716"/>
                    <a:pt x="73" y="783"/>
                  </a:cubicBezTo>
                  <a:cubicBezTo>
                    <a:pt x="47" y="850"/>
                    <a:pt x="20" y="937"/>
                    <a:pt x="10" y="1014"/>
                  </a:cubicBezTo>
                  <a:cubicBezTo>
                    <a:pt x="0" y="1091"/>
                    <a:pt x="0" y="1185"/>
                    <a:pt x="10" y="1246"/>
                  </a:cubicBezTo>
                  <a:cubicBezTo>
                    <a:pt x="20" y="1307"/>
                    <a:pt x="65" y="1358"/>
                    <a:pt x="73" y="1378"/>
                  </a:cubicBezTo>
                  <a:cubicBezTo>
                    <a:pt x="81" y="1398"/>
                    <a:pt x="63" y="1368"/>
                    <a:pt x="60" y="1365"/>
                  </a:cubicBezTo>
                </a:path>
              </a:pathLst>
            </a:custGeom>
            <a:noFill/>
            <a:ln w="2857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sz="2000">
                <a:cs typeface="Arial" charset="0"/>
              </a:endParaRPr>
            </a:p>
          </p:txBody>
        </p:sp>
        <p:sp>
          <p:nvSpPr>
            <p:cNvPr id="46108" name="Text Box 34"/>
            <p:cNvSpPr txBox="1">
              <a:spLocks noChangeArrowheads="1"/>
            </p:cNvSpPr>
            <p:nvPr/>
          </p:nvSpPr>
          <p:spPr bwMode="auto">
            <a:xfrm>
              <a:off x="5442536" y="4779825"/>
              <a:ext cx="733425" cy="26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cs typeface="Arial" charset="0"/>
                </a:rPr>
                <a:t>Front</a:t>
              </a:r>
            </a:p>
          </p:txBody>
        </p:sp>
        <p:pic>
          <p:nvPicPr>
            <p:cNvPr id="46109" name="Picture 28"/>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464641" y="4418212"/>
              <a:ext cx="1774321" cy="165843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6110" name="Picture 16"/>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329384" y="2489682"/>
              <a:ext cx="2073924" cy="159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11" name="Text Box 17"/>
            <p:cNvSpPr txBox="1">
              <a:spLocks noChangeArrowheads="1"/>
            </p:cNvSpPr>
            <p:nvPr/>
          </p:nvSpPr>
          <p:spPr bwMode="auto">
            <a:xfrm rot="16200000">
              <a:off x="5599801" y="3126345"/>
              <a:ext cx="1550062" cy="2647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400">
                  <a:cs typeface="Arial" charset="0"/>
                </a:rPr>
                <a:t>Frequency</a:t>
              </a:r>
            </a:p>
          </p:txBody>
        </p:sp>
        <p:sp>
          <p:nvSpPr>
            <p:cNvPr id="46112" name="Text Box 18"/>
            <p:cNvSpPr txBox="1">
              <a:spLocks noChangeArrowheads="1"/>
            </p:cNvSpPr>
            <p:nvPr/>
          </p:nvSpPr>
          <p:spPr bwMode="auto">
            <a:xfrm>
              <a:off x="6559022" y="3982334"/>
              <a:ext cx="1722290" cy="2647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400">
                  <a:cs typeface="Arial" charset="0"/>
                </a:rPr>
                <a:t>Temperature</a:t>
              </a:r>
            </a:p>
          </p:txBody>
        </p:sp>
        <p:sp>
          <p:nvSpPr>
            <p:cNvPr id="46113" name="Text Box 20"/>
            <p:cNvSpPr txBox="1">
              <a:spLocks noChangeArrowheads="1"/>
            </p:cNvSpPr>
            <p:nvPr/>
          </p:nvSpPr>
          <p:spPr bwMode="auto">
            <a:xfrm>
              <a:off x="6632419" y="2576726"/>
              <a:ext cx="1335168" cy="39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200">
                  <a:solidFill>
                    <a:srgbClr val="FF0000"/>
                  </a:solidFill>
                  <a:cs typeface="Arial" charset="0"/>
                </a:rPr>
                <a:t>Optimal break 27.0 °C</a:t>
              </a:r>
            </a:p>
          </p:txBody>
        </p:sp>
        <p:cxnSp>
          <p:nvCxnSpPr>
            <p:cNvPr id="79" name="Straight Arrow Connector 78"/>
            <p:cNvCxnSpPr/>
            <p:nvPr/>
          </p:nvCxnSpPr>
          <p:spPr>
            <a:xfrm rot="5400000">
              <a:off x="6961827" y="3388405"/>
              <a:ext cx="615880" cy="5463"/>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46094" name="Rectangle 1033"/>
          <p:cNvSpPr>
            <a:spLocks noChangeArrowheads="1"/>
          </p:cNvSpPr>
          <p:nvPr/>
        </p:nvSpPr>
        <p:spPr bwMode="auto">
          <a:xfrm>
            <a:off x="3168650" y="1165226"/>
            <a:ext cx="5616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0" tIns="46035" rIns="92070" bIns="46035">
            <a:spAutoFit/>
          </a:bodyPr>
          <a:lstStyle/>
          <a:p>
            <a:pPr algn="ctr"/>
            <a:r>
              <a:rPr lang="en-US" sz="2800" dirty="0">
                <a:latin typeface="Calibri" charset="0"/>
              </a:rPr>
              <a:t>Fronts from Pathfinder / GHRSST</a:t>
            </a:r>
          </a:p>
        </p:txBody>
      </p:sp>
      <p:sp>
        <p:nvSpPr>
          <p:cNvPr id="46095" name="Text Box 121"/>
          <p:cNvSpPr txBox="1">
            <a:spLocks noChangeArrowheads="1"/>
          </p:cNvSpPr>
          <p:nvPr/>
        </p:nvSpPr>
        <p:spPr bwMode="auto">
          <a:xfrm>
            <a:off x="3914775" y="1689101"/>
            <a:ext cx="4038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defTabSz="4702175" eaLnBrk="0" hangingPunct="0">
              <a:defRPr sz="2400">
                <a:solidFill>
                  <a:schemeClr val="tx1"/>
                </a:solidFill>
                <a:latin typeface="Arial" charset="0"/>
                <a:ea typeface="ＭＳ Ｐゴシック" charset="0"/>
                <a:cs typeface="ＭＳ Ｐゴシック" charset="0"/>
              </a:defRPr>
            </a:lvl1pPr>
            <a:lvl2pPr marL="37931725" indent="-37474525" defTabSz="470217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200">
                <a:cs typeface="Times New Roman" charset="0"/>
              </a:rPr>
              <a:t>Cayula, J-F and P Cornillon (1992)</a:t>
            </a:r>
          </a:p>
        </p:txBody>
      </p:sp>
      <p:sp>
        <p:nvSpPr>
          <p:cNvPr id="46096" name="Content Placeholder 4"/>
          <p:cNvSpPr txBox="1">
            <a:spLocks/>
          </p:cNvSpPr>
          <p:nvPr/>
        </p:nvSpPr>
        <p:spPr bwMode="auto">
          <a:xfrm>
            <a:off x="458788" y="1689100"/>
            <a:ext cx="2338387"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defTabSz="4389438" eaLnBrk="0" hangingPunct="0">
              <a:defRPr sz="2400">
                <a:solidFill>
                  <a:schemeClr val="tx1"/>
                </a:solidFill>
                <a:latin typeface="Arial" charset="0"/>
                <a:ea typeface="ＭＳ Ｐゴシック" charset="0"/>
                <a:cs typeface="ＭＳ Ｐゴシック" charset="0"/>
              </a:defRPr>
            </a:lvl1pPr>
            <a:lvl2pPr marL="37931725" indent="-37474525" defTabSz="4389438"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20000"/>
              </a:spcBef>
              <a:buFont typeface="Wingdings 2" charset="0"/>
              <a:buNone/>
            </a:pPr>
            <a:r>
              <a:rPr lang="en-US" sz="1200">
                <a:cs typeface="Arial" charset="0"/>
              </a:rPr>
              <a:t>Isern-Fontanet et al (2006)</a:t>
            </a:r>
          </a:p>
        </p:txBody>
      </p:sp>
      <p:grpSp>
        <p:nvGrpSpPr>
          <p:cNvPr id="5" name="Group 92"/>
          <p:cNvGrpSpPr>
            <a:grpSpLocks/>
          </p:cNvGrpSpPr>
          <p:nvPr/>
        </p:nvGrpSpPr>
        <p:grpSpPr bwMode="auto">
          <a:xfrm>
            <a:off x="1104901" y="3729038"/>
            <a:ext cx="1135063" cy="304800"/>
            <a:chOff x="1105222" y="3728811"/>
            <a:chExt cx="1134534" cy="304800"/>
          </a:xfrm>
        </p:grpSpPr>
        <p:sp>
          <p:nvSpPr>
            <p:cNvPr id="91" name="Oval 90"/>
            <p:cNvSpPr/>
            <p:nvPr/>
          </p:nvSpPr>
          <p:spPr>
            <a:xfrm>
              <a:off x="1782769" y="3728811"/>
              <a:ext cx="456987"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atin typeface="Arial" pitchFamily="34" charset="0"/>
                <a:cs typeface="Arial" pitchFamily="34" charset="0"/>
              </a:endParaRPr>
            </a:p>
          </p:txBody>
        </p:sp>
        <p:sp>
          <p:nvSpPr>
            <p:cNvPr id="92" name="Oval 91"/>
            <p:cNvSpPr/>
            <p:nvPr/>
          </p:nvSpPr>
          <p:spPr>
            <a:xfrm>
              <a:off x="1105222" y="3728811"/>
              <a:ext cx="456987"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atin typeface="Arial" pitchFamily="34" charset="0"/>
                <a:cs typeface="Arial" pitchFamily="34" charset="0"/>
              </a:endParaRPr>
            </a:p>
          </p:txBody>
        </p:sp>
      </p:grpSp>
      <p:sp>
        <p:nvSpPr>
          <p:cNvPr id="3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rgbClr val="FFFF66"/>
                </a:solidFill>
                <a:latin typeface="+mj-lt"/>
                <a:ea typeface="+mj-ea"/>
                <a:cs typeface="+mj-cs"/>
              </a:defRPr>
            </a:lvl1pPr>
          </a:lstStyle>
          <a:p>
            <a:r>
              <a:rPr lang="en-US" dirty="0" smtClean="0"/>
              <a:t>Dynamic Variables from Satellites</a:t>
            </a:r>
            <a:endParaRPr lang="en-US" dirty="0"/>
          </a:p>
        </p:txBody>
      </p:sp>
      <p:sp>
        <p:nvSpPr>
          <p:cNvPr id="39" name="TextBox 38"/>
          <p:cNvSpPr txBox="1"/>
          <p:nvPr/>
        </p:nvSpPr>
        <p:spPr>
          <a:xfrm>
            <a:off x="0" y="0"/>
            <a:ext cx="3905486" cy="369332"/>
          </a:xfrm>
          <a:prstGeom prst="rect">
            <a:avLst/>
          </a:prstGeom>
          <a:noFill/>
        </p:spPr>
        <p:txBody>
          <a:bodyPr wrap="none" rtlCol="0">
            <a:spAutoFit/>
          </a:bodyPr>
          <a:lstStyle/>
          <a:p>
            <a:r>
              <a:rPr lang="en-US" dirty="0" smtClean="0">
                <a:solidFill>
                  <a:schemeClr val="tx1">
                    <a:alpha val="50000"/>
                  </a:schemeClr>
                </a:solidFill>
              </a:rPr>
              <a:t>1. Robust</a:t>
            </a:r>
            <a:r>
              <a:rPr lang="en-US" dirty="0">
                <a:solidFill>
                  <a:schemeClr val="tx1">
                    <a:alpha val="50000"/>
                  </a:schemeClr>
                </a:solidFill>
              </a:rPr>
              <a:t>, Dynamic Distribution Models</a:t>
            </a:r>
          </a:p>
        </p:txBody>
      </p:sp>
      <p:sp>
        <p:nvSpPr>
          <p:cNvPr id="2" name="Slide Number Placeholder 1"/>
          <p:cNvSpPr>
            <a:spLocks noGrp="1"/>
          </p:cNvSpPr>
          <p:nvPr>
            <p:ph type="sldNum" sz="quarter" idx="12"/>
          </p:nvPr>
        </p:nvSpPr>
        <p:spPr/>
        <p:txBody>
          <a:bodyPr/>
          <a:lstStyle/>
          <a:p>
            <a:fld id="{DF28FB93-0A08-4E7D-8E63-9EFA29F1E093}" type="slidenum">
              <a:rPr lang="en-US" smtClean="0"/>
              <a:pPr/>
              <a:t>8</a:t>
            </a:fld>
            <a:endParaRPr lang="en-US"/>
          </a:p>
        </p:txBody>
      </p:sp>
    </p:spTree>
    <p:extLst>
      <p:ext uri="{BB962C8B-B14F-4D97-AF65-F5344CB8AC3E}">
        <p14:creationId xmlns:p14="http://schemas.microsoft.com/office/powerpoint/2010/main" val="4152480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6" descr="MGET_HYCOM_GOES_Comparison2.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57201" y="1611354"/>
            <a:ext cx="8399463" cy="359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9"/>
          <p:cNvSpPr>
            <a:spLocks noGrp="1"/>
          </p:cNvSpPr>
          <p:nvPr>
            <p:ph idx="4294967295"/>
          </p:nvPr>
        </p:nvSpPr>
        <p:spPr>
          <a:xfrm>
            <a:off x="457199" y="5238791"/>
            <a:ext cx="8685213" cy="1541188"/>
          </a:xfrm>
        </p:spPr>
        <p:txBody>
          <a:bodyPr>
            <a:normAutofit/>
          </a:bodyPr>
          <a:lstStyle/>
          <a:p>
            <a:pPr>
              <a:lnSpc>
                <a:spcPct val="90000"/>
              </a:lnSpc>
              <a:buNone/>
            </a:pPr>
            <a:r>
              <a:rPr lang="en-US" dirty="0">
                <a:latin typeface="Calibri" charset="0"/>
                <a:ea typeface="ＭＳ Ｐゴシック" charset="0"/>
                <a:cs typeface="ＭＳ Ｐゴシック" charset="0"/>
              </a:rPr>
              <a:t>Hybrid Coordinate Ocean Model (HYCOM</a:t>
            </a:r>
            <a:r>
              <a:rPr lang="en-US" dirty="0" smtClean="0">
                <a:latin typeface="Calibri" charset="0"/>
                <a:ea typeface="ＭＳ Ｐゴシック" charset="0"/>
                <a:cs typeface="ＭＳ Ｐゴシック" charset="0"/>
              </a:rPr>
              <a:t>)</a:t>
            </a:r>
            <a:br>
              <a:rPr lang="en-US" dirty="0" smtClean="0">
                <a:latin typeface="Calibri" charset="0"/>
                <a:ea typeface="ＭＳ Ｐゴシック" charset="0"/>
                <a:cs typeface="ＭＳ Ｐゴシック" charset="0"/>
              </a:rPr>
            </a:br>
            <a:r>
              <a:rPr lang="en-US" dirty="0" smtClean="0">
                <a:latin typeface="Calibri" charset="0"/>
                <a:ea typeface="ＭＳ Ｐゴシック" charset="0"/>
                <a:cs typeface="ＭＳ Ｐゴシック" charset="0"/>
              </a:rPr>
              <a:t>pros</a:t>
            </a:r>
            <a:r>
              <a:rPr lang="en-US" dirty="0">
                <a:latin typeface="Calibri" charset="0"/>
                <a:ea typeface="ＭＳ Ｐゴシック" charset="0"/>
                <a:cs typeface="ＭＳ Ｐゴシック" charset="0"/>
              </a:rPr>
              <a:t>: 1/12 °, cloud-free, 3D, forecast</a:t>
            </a:r>
          </a:p>
          <a:p>
            <a:pPr eaLnBrk="1" hangingPunct="1">
              <a:lnSpc>
                <a:spcPct val="90000"/>
              </a:lnSpc>
              <a:buFont typeface="Arial" charset="0"/>
              <a:buNone/>
            </a:pPr>
            <a:r>
              <a:rPr lang="en-US" dirty="0" smtClean="0">
                <a:latin typeface="Calibri" charset="0"/>
                <a:ea typeface="ＭＳ Ｐゴシック" charset="0"/>
                <a:cs typeface="ＭＳ Ｐゴシック" charset="0"/>
              </a:rPr>
              <a:t>   cons</a:t>
            </a:r>
            <a:r>
              <a:rPr lang="en-US" dirty="0">
                <a:latin typeface="Calibri" charset="0"/>
                <a:ea typeface="ＭＳ Ｐゴシック" charset="0"/>
                <a:cs typeface="ＭＳ Ｐゴシック" charset="0"/>
              </a:rPr>
              <a:t>: modeled, since 2003, physical only</a:t>
            </a:r>
          </a:p>
        </p:txBody>
      </p:sp>
      <p:sp>
        <p:nvSpPr>
          <p:cNvPr id="6" name="Title 1"/>
          <p:cNvSpPr txBox="1">
            <a:spLocks/>
          </p:cNvSpPr>
          <p:nvPr/>
        </p:nvSpPr>
        <p:spPr>
          <a:xfrm>
            <a:off x="457201" y="145497"/>
            <a:ext cx="8229600" cy="1143000"/>
          </a:xfrm>
          <a:prstGeom prst="rect">
            <a:avLst/>
          </a:prstGeom>
        </p:spPr>
        <p:txBody>
          <a:bodyPr/>
          <a:lstStyle>
            <a:lvl1pPr algn="ctr" defTabSz="914400" rtl="0" eaLnBrk="1" latinLnBrk="0" hangingPunct="1">
              <a:spcBef>
                <a:spcPct val="0"/>
              </a:spcBef>
              <a:buNone/>
              <a:defRPr sz="4400" kern="1200">
                <a:solidFill>
                  <a:srgbClr val="FFFF66"/>
                </a:solidFill>
                <a:latin typeface="+mj-lt"/>
                <a:ea typeface="+mj-ea"/>
                <a:cs typeface="+mj-cs"/>
              </a:defRPr>
            </a:lvl1pPr>
          </a:lstStyle>
          <a:p>
            <a:r>
              <a:rPr lang="en-US" dirty="0" smtClean="0"/>
              <a:t>Dynamic Variables from Oceanographic  Models</a:t>
            </a:r>
            <a:endParaRPr lang="en-US" dirty="0"/>
          </a:p>
        </p:txBody>
      </p:sp>
      <p:sp>
        <p:nvSpPr>
          <p:cNvPr id="7" name="TextBox 6"/>
          <p:cNvSpPr txBox="1"/>
          <p:nvPr/>
        </p:nvSpPr>
        <p:spPr>
          <a:xfrm>
            <a:off x="0" y="0"/>
            <a:ext cx="3905486" cy="369332"/>
          </a:xfrm>
          <a:prstGeom prst="rect">
            <a:avLst/>
          </a:prstGeom>
          <a:noFill/>
        </p:spPr>
        <p:txBody>
          <a:bodyPr wrap="none" rtlCol="0">
            <a:spAutoFit/>
          </a:bodyPr>
          <a:lstStyle/>
          <a:p>
            <a:r>
              <a:rPr lang="en-US" dirty="0" smtClean="0">
                <a:solidFill>
                  <a:schemeClr val="tx1">
                    <a:alpha val="50000"/>
                  </a:schemeClr>
                </a:solidFill>
              </a:rPr>
              <a:t>1. Robust</a:t>
            </a:r>
            <a:r>
              <a:rPr lang="en-US" dirty="0">
                <a:solidFill>
                  <a:schemeClr val="tx1">
                    <a:alpha val="50000"/>
                  </a:schemeClr>
                </a:solidFill>
              </a:rPr>
              <a:t>, Dynamic Distribution Models</a:t>
            </a:r>
          </a:p>
        </p:txBody>
      </p:sp>
      <p:sp>
        <p:nvSpPr>
          <p:cNvPr id="2" name="Slide Number Placeholder 1"/>
          <p:cNvSpPr>
            <a:spLocks noGrp="1"/>
          </p:cNvSpPr>
          <p:nvPr>
            <p:ph type="sldNum" sz="quarter" idx="12"/>
          </p:nvPr>
        </p:nvSpPr>
        <p:spPr/>
        <p:txBody>
          <a:bodyPr/>
          <a:lstStyle/>
          <a:p>
            <a:fld id="{DF28FB93-0A08-4E7D-8E63-9EFA29F1E093}" type="slidenum">
              <a:rPr lang="en-US" smtClean="0"/>
              <a:pPr/>
              <a:t>9</a:t>
            </a:fld>
            <a:endParaRPr lang="en-US"/>
          </a:p>
        </p:txBody>
      </p:sp>
    </p:spTree>
    <p:extLst>
      <p:ext uri="{BB962C8B-B14F-4D97-AF65-F5344CB8AC3E}">
        <p14:creationId xmlns:p14="http://schemas.microsoft.com/office/powerpoint/2010/main" val="66655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wilight (Yellow Heade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 (Yellow Header).thmx</Template>
  <TotalTime>335</TotalTime>
  <Words>1621</Words>
  <Application>Microsoft Macintosh PowerPoint</Application>
  <PresentationFormat>On-screen Show (4:3)</PresentationFormat>
  <Paragraphs>312</Paragraphs>
  <Slides>34</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6" baseType="lpstr">
      <vt:lpstr>Twilight (Yellow Header)</vt:lpstr>
      <vt:lpstr>Equation</vt:lpstr>
      <vt:lpstr>Marine Spatial Planning  for Megafauna in a Dynamic Ocean:  Methods and Applications</vt:lpstr>
      <vt:lpstr>Marine Spatial Planning</vt:lpstr>
      <vt:lpstr>Need SDSS for Megafauna</vt:lpstr>
      <vt:lpstr>Data from Many Platforms</vt:lpstr>
      <vt:lpstr>Chapters: Data          Decision</vt:lpstr>
      <vt:lpstr>Chapters</vt:lpstr>
      <vt:lpstr>Baseline SDM: Boat + Plane</vt:lpstr>
      <vt:lpstr>PowerPoint Presentation</vt:lpstr>
      <vt:lpstr>PowerPoint Presentation</vt:lpstr>
      <vt:lpstr>Future: Forecast using ROMS to Oct, Nov (predicting from July)</vt:lpstr>
      <vt:lpstr>Robust Comparison</vt:lpstr>
      <vt:lpstr>Oceanographic Space Time</vt:lpstr>
      <vt:lpstr>Chapters</vt:lpstr>
      <vt:lpstr>Grey Whale Migration</vt:lpstr>
      <vt:lpstr>Simple T-S Migration Model</vt:lpstr>
      <vt:lpstr>Chapters</vt:lpstr>
      <vt:lpstr>Business as Usual</vt:lpstr>
      <vt:lpstr>AquaMaps (no probabilities) http://www.aquamaps.org </vt:lpstr>
      <vt:lpstr>Probabilistic Range Maps Example: Northern Right Whale</vt:lpstr>
      <vt:lpstr>Chapters</vt:lpstr>
      <vt:lpstr>Decision Mapping</vt:lpstr>
      <vt:lpstr>Chapters</vt:lpstr>
      <vt:lpstr>Vessel Routes</vt:lpstr>
      <vt:lpstr>Relative Density</vt:lpstr>
      <vt:lpstr>Least Cost Paths</vt:lpstr>
      <vt:lpstr>Further Application</vt:lpstr>
      <vt:lpstr>Thank You</vt:lpstr>
      <vt:lpstr>BACKUP SLIDES</vt:lpstr>
      <vt:lpstr>ROC as Corollary to Decision Mapping?</vt:lpstr>
      <vt:lpstr>Climate  Change Projection</vt:lpstr>
      <vt:lpstr>PowerPoint Presentation</vt:lpstr>
      <vt:lpstr>Decision Mapping</vt:lpstr>
      <vt:lpstr>Loss Function</vt:lpstr>
      <vt:lpstr>Further Study</vt:lpstr>
    </vt:vector>
  </TitlesOfParts>
  <Company>Duke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Marine Spatial Planning  for Megafauna in a Dynamic Ocean:  Methods and Applications</dc:title>
  <dc:creator>Ben Best</dc:creator>
  <cp:lastModifiedBy>Benjamin Best</cp:lastModifiedBy>
  <cp:revision>35</cp:revision>
  <dcterms:created xsi:type="dcterms:W3CDTF">2011-03-30T22:16:41Z</dcterms:created>
  <dcterms:modified xsi:type="dcterms:W3CDTF">2015-05-19T20:53:55Z</dcterms:modified>
</cp:coreProperties>
</file>